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950075" cy="9236075"/>
  <p:embeddedFontLst>
    <p:embeddedFont>
      <p:font typeface="Calibri" panose="020F0502020204030204" pitchFamily="34" charset="0"/>
      <p:regular r:id="rId20"/>
      <p:bold r:id="rId21"/>
      <p:italic r:id="rId22"/>
      <p:boldItalic r:id="rId23"/>
    </p:embeddedFont>
    <p:embeddedFont>
      <p:font typeface="Didact Gothic" panose="020B0604020202020204" charset="0"/>
      <p:regular r:id="rId24"/>
    </p:embeddedFont>
    <p:embeddedFont>
      <p:font typeface="Merriweather" panose="020B06040202020202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3A42ED-B728-4F92-A45F-E257CAA653E3}">
  <a:tblStyle styleId="{6D3A42ED-B728-4F92-A45F-E257CAA653E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129211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Value Statement: We believe in the importance of social connection for all of us as we age. FriendshipWorks vision is to end elder isolation.</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Story about social isolation</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Define social isolation and loneliness</a:t>
            </a:r>
            <a:endParaRPr>
              <a:solidFill>
                <a:schemeClr val="dk1"/>
              </a:solidFill>
            </a:endParaRPr>
          </a:p>
          <a:p>
            <a:pPr marL="0" marR="0" lvl="0" indent="0" algn="l" rtl="0">
              <a:lnSpc>
                <a:spcPct val="100000"/>
              </a:lnSpc>
              <a:spcBef>
                <a:spcPts val="0"/>
              </a:spcBef>
              <a:spcAft>
                <a:spcPts val="0"/>
              </a:spcAft>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Let’s look at the numbers.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We are social animals. We are biologically hardwired for social connections. While our society has evolved where we can live alone without much social contact, our biology has not.</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When we lack adequate social support, we suffer. Limited social networks are as damaging to health as smoking 15 cigarettes per day and exceed the influence of physical inactivity and obesity.</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Older adults who are socially isolated and lonely experience increased risk for dementia, depression, sleeping disorders, stress and anxiety, a lowered immune system, and high blood pressure.</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There is a 26% increased risk of early death due to subjective feelings of loneliness.</a:t>
            </a:r>
            <a:endParaRPr>
              <a:solidFill>
                <a:schemeClr val="dk1"/>
              </a:solidFill>
            </a:endParaRPr>
          </a:p>
          <a:p>
            <a:pPr marL="0" marR="0" lvl="1" indent="0" algn="l" rtl="0">
              <a:lnSpc>
                <a:spcPct val="100000"/>
              </a:lnSpc>
              <a:spcBef>
                <a:spcPts val="0"/>
              </a:spcBef>
              <a:spcAft>
                <a:spcPts val="0"/>
              </a:spcAft>
              <a:buClr>
                <a:srgbClr val="000000"/>
              </a:buClr>
              <a:buSzPts val="1100"/>
              <a:buFont typeface="Arial"/>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Ending elder social isolation requires a commitment to change on both a personal and societal level. Organizations like AARP are getting on the band wagon about the importance of social connection as we age. You can learn more on their website Connect2Affect.org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What we have learned at FriendshipWorks over the last 35 years is that volunteers are an important part of the solution to ending elder social isolation.</a:t>
            </a: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In the next part of the workshop, we will look more at the power of friendship and the profound difference that FriendshipWorks volunteer caregivers make every day for older adults.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16cc5491b_0_8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16cc5491b_0_84:notes"/>
          <p:cNvSpPr txBox="1">
            <a:spLocks noGrp="1"/>
          </p:cNvSpPr>
          <p:nvPr>
            <p:ph type="body" idx="1"/>
          </p:nvPr>
        </p:nvSpPr>
        <p:spPr>
          <a:xfrm>
            <a:off x="695007" y="4387136"/>
            <a:ext cx="5560200" cy="4156200"/>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4: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a:spLocks noGrp="1"/>
          </p:cNvSpPr>
          <p:nvPr>
            <p:ph type="body" idx="1"/>
          </p:nvPr>
        </p:nvSpPr>
        <p:spPr>
          <a:xfrm>
            <a:off x="695008" y="4387136"/>
            <a:ext cx="5560060" cy="4156234"/>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Our programs don’t just improve the quality of life of recipients; volunteers of all ages report benefits from sharing their lives with older friends.</a:t>
            </a:r>
            <a:endParaRPr/>
          </a:p>
        </p:txBody>
      </p:sp>
      <p:sp>
        <p:nvSpPr>
          <p:cNvPr id="275" name="Google Shape;275;p1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7: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We are witnessing unprecedented demographic shifts in the United States that some are calling a “silver tsunami.”</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highlight>
                  <a:srgbClr val="FFFF00"/>
                </a:highlight>
              </a:rPr>
              <a:t>Each day between 2011 – 2030, an average of 10,000 of us will turn 65.</a:t>
            </a:r>
            <a:endParaRPr>
              <a:solidFill>
                <a:schemeClr val="dk1"/>
              </a:solidFill>
              <a:highlight>
                <a:srgbClr val="FFFF00"/>
              </a:highlight>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highlight>
                  <a:srgbClr val="FFFF00"/>
                </a:highlight>
              </a:rPr>
              <a:t>During this 1 hour workshop, 416 people in the United States will turn 65.</a:t>
            </a:r>
            <a:endParaRPr>
              <a:solidFill>
                <a:schemeClr val="dk1"/>
              </a:solidFill>
              <a:highlight>
                <a:srgbClr val="FFFF00"/>
              </a:highlight>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There are more people 65+ than there have ever been in human history. “2/3 of all the people who ever lived to 65 are alive today!” (according to Ken Dychtwald, PhD, of Age Wave at the American Society on Aging 2013) </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In America: In 1900, there were 3 million Americans 65+.</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By 1980, there were 26 million adults 65+.</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This number rose to 40 million in 2010.</a:t>
            </a:r>
            <a:endParaRPr>
              <a:solidFill>
                <a:schemeClr val="dk1"/>
              </a:solidFill>
            </a:endParaRPr>
          </a:p>
          <a:p>
            <a:pPr marL="0" marR="0" lvl="1" indent="0" algn="l" rtl="0">
              <a:lnSpc>
                <a:spcPct val="100000"/>
              </a:lnSpc>
              <a:spcBef>
                <a:spcPts val="0"/>
              </a:spcBef>
              <a:spcAft>
                <a:spcPts val="0"/>
              </a:spcAft>
              <a:buClr>
                <a:srgbClr val="000000"/>
              </a:buClr>
              <a:buSzPts val="1100"/>
              <a:buFont typeface="Arial"/>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Not only are there more Americans 65+ than there has ever been, but they comprise more of the overall population.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We are changing shape. As a society, we are moving from a pyramid to a pillar.</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b="1">
                <a:solidFill>
                  <a:schemeClr val="dk1"/>
                </a:solidFill>
              </a:rPr>
              <a:t>In 1900, only 4% of the population was 65+ (that’s 1 in 25 Americans)</a:t>
            </a:r>
            <a:endParaRPr b="1">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By 2010, 13% of The United States was 65+. </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highlight>
                  <a:srgbClr val="FFFF00"/>
                </a:highlight>
              </a:rPr>
              <a:t>By 2030, it is projected that nearly 20% of United States will be 65+ (That is 1 in 5 Americans).</a:t>
            </a:r>
            <a:endParaRPr>
              <a:solidFill>
                <a:schemeClr val="dk1"/>
              </a:solidFill>
              <a:highlight>
                <a:srgbClr val="FFFF00"/>
              </a:highlight>
            </a:endParaRPr>
          </a:p>
          <a:p>
            <a:pPr marL="0" marR="0" lvl="0" indent="0" algn="l" rtl="0">
              <a:lnSpc>
                <a:spcPct val="100000"/>
              </a:lnSpc>
              <a:spcBef>
                <a:spcPts val="0"/>
              </a:spcBef>
              <a:spcAft>
                <a:spcPts val="0"/>
              </a:spcAft>
              <a:buClr>
                <a:srgbClr val="000000"/>
              </a:buClr>
              <a:buSzPts val="1100"/>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More adults 65+ compared to those under 65, also means there are fewer potential caregivers.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The Elderly Support Ratio is the number of working aged persons (ages 18 to 64 years) for every person 65+. The ratio indicates how many potential caregivers there are for every older adult.</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In 1980, The Elderly Support Ratio was 6 (6 people of working age for every person over 65+).</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In 2020, this number decreased to 4.9 (nearly 5 people of working age for every person over 65+)</a:t>
            </a:r>
            <a:endParaRPr>
              <a:solidFill>
                <a:schemeClr val="dk1"/>
              </a:solidFill>
            </a:endParaRPr>
          </a:p>
          <a:p>
            <a:pPr marL="0" marR="0" lvl="0" indent="0" algn="l" rtl="0">
              <a:lnSpc>
                <a:spcPct val="100000"/>
              </a:lnSpc>
              <a:spcBef>
                <a:spcPts val="0"/>
              </a:spcBef>
              <a:spcAft>
                <a:spcPts val="0"/>
              </a:spcAft>
              <a:buClr>
                <a:srgbClr val="000000"/>
              </a:buClr>
              <a:buSzPts val="1100"/>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By 2040 . .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By 2040, it will be cut in half to 3 (3 people of working age for every person over 65+).</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More than ever we will need caregivers to support an aging America.</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The need for care is especially pronounced for the oldest old.</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15875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We are living longer. The "oldest old" -- those aged 85 and over -- are the most rapidly growing elderly age group. </a:t>
            </a:r>
            <a:endParaRPr>
              <a:solidFill>
                <a:schemeClr val="dk1"/>
              </a:solidFill>
            </a:endParaRPr>
          </a:p>
          <a:p>
            <a:pPr marL="158750" marR="0" lvl="0" indent="0" algn="l" rtl="0">
              <a:lnSpc>
                <a:spcPct val="100000"/>
              </a:lnSpc>
              <a:spcBef>
                <a:spcPts val="0"/>
              </a:spcBef>
              <a:spcAft>
                <a:spcPts val="0"/>
              </a:spcAft>
              <a:buClr>
                <a:schemeClr val="dk1"/>
              </a:buClr>
              <a:buSzPts val="1100"/>
              <a:buFont typeface="Arial"/>
              <a:buNone/>
            </a:pPr>
            <a:r>
              <a:rPr lang="en-US">
                <a:solidFill>
                  <a:schemeClr val="dk1"/>
                </a:solidFill>
                <a:highlight>
                  <a:srgbClr val="FFFF00"/>
                </a:highlight>
              </a:rPr>
              <a:t>Back when the United States was founded, life expectancy at birth stood at only about 35 years</a:t>
            </a:r>
            <a:r>
              <a:rPr lang="en-US">
                <a:solidFill>
                  <a:schemeClr val="dk1"/>
                </a:solidFill>
              </a:rPr>
              <a:t>. It reached 47 years in 1900, jumped to 68 years in 1950, and steadily rose to 76 years in 1991.</a:t>
            </a:r>
            <a:endParaRPr>
              <a:solidFill>
                <a:schemeClr val="dk1"/>
              </a:solidFill>
            </a:endParaRPr>
          </a:p>
          <a:p>
            <a:pPr marL="15875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highlight>
                  <a:srgbClr val="FFFF00"/>
                </a:highlight>
              </a:rPr>
              <a:t>Today, people 65+ have an average life expectancy of almost 20 more years.</a:t>
            </a:r>
            <a:endParaRPr>
              <a:solidFill>
                <a:schemeClr val="dk1"/>
              </a:solidFill>
              <a:highlight>
                <a:srgbClr val="FFFF00"/>
              </a:highlight>
            </a:endParaRPr>
          </a:p>
          <a:p>
            <a:pPr marL="158750" marR="0" lvl="0" indent="0" algn="l" rtl="0">
              <a:lnSpc>
                <a:spcPct val="100000"/>
              </a:lnSpc>
              <a:spcBef>
                <a:spcPts val="0"/>
              </a:spcBef>
              <a:spcAft>
                <a:spcPts val="0"/>
              </a:spcAft>
              <a:buClr>
                <a:schemeClr val="dk1"/>
              </a:buClr>
              <a:buSzPts val="1100"/>
              <a:buFont typeface="Arial"/>
              <a:buNone/>
            </a:pPr>
            <a:r>
              <a:rPr lang="en-US">
                <a:solidFill>
                  <a:schemeClr val="dk1"/>
                </a:solidFill>
              </a:rPr>
              <a:t>More of us will live to be over 85.</a:t>
            </a:r>
            <a:endParaRPr>
              <a:solidFill>
                <a:schemeClr val="dk1"/>
              </a:solidFill>
            </a:endParaRPr>
          </a:p>
          <a:p>
            <a:pPr marL="158750" marR="0" lvl="0" indent="0" algn="l" rtl="0">
              <a:lnSpc>
                <a:spcPct val="100000"/>
              </a:lnSpc>
              <a:spcBef>
                <a:spcPts val="0"/>
              </a:spcBef>
              <a:spcAft>
                <a:spcPts val="0"/>
              </a:spcAft>
              <a:buClr>
                <a:schemeClr val="dk1"/>
              </a:buClr>
              <a:buSzPts val="1100"/>
              <a:buFont typeface="Arial"/>
              <a:buNone/>
            </a:pPr>
            <a:r>
              <a:rPr lang="en-US">
                <a:solidFill>
                  <a:schemeClr val="dk1"/>
                </a:solidFill>
                <a:highlight>
                  <a:srgbClr val="FFFF00"/>
                </a:highlight>
              </a:rPr>
              <a:t>In 1980 there were 2.2 million adults 85+,</a:t>
            </a:r>
            <a:r>
              <a:rPr lang="en-US">
                <a:solidFill>
                  <a:schemeClr val="dk1"/>
                </a:solidFill>
              </a:rPr>
              <a:t> comprising only 2% of the overall population.</a:t>
            </a:r>
            <a:endParaRPr>
              <a:solidFill>
                <a:schemeClr val="dk1"/>
              </a:solidFill>
            </a:endParaRPr>
          </a:p>
          <a:p>
            <a:pPr marL="158750" marR="0" lvl="0" indent="0" algn="l" rtl="0">
              <a:lnSpc>
                <a:spcPct val="100000"/>
              </a:lnSpc>
              <a:spcBef>
                <a:spcPts val="0"/>
              </a:spcBef>
              <a:spcAft>
                <a:spcPts val="0"/>
              </a:spcAft>
              <a:buClr>
                <a:schemeClr val="dk1"/>
              </a:buClr>
              <a:buSzPts val="1100"/>
              <a:buFont typeface="Arial"/>
              <a:buNone/>
            </a:pPr>
            <a:r>
              <a:rPr lang="en-US">
                <a:solidFill>
                  <a:schemeClr val="dk1"/>
                </a:solidFill>
                <a:highlight>
                  <a:srgbClr val="FFFF00"/>
                </a:highlight>
              </a:rPr>
              <a:t>By 2040, it is projected that there will be 14 million adults 85+</a:t>
            </a:r>
            <a:r>
              <a:rPr lang="en-US">
                <a:solidFill>
                  <a:schemeClr val="dk1"/>
                </a:solidFill>
              </a:rPr>
              <a:t> constituting 4.5% of the population.</a:t>
            </a:r>
            <a:endParaRPr>
              <a:solidFill>
                <a:schemeClr val="dk1"/>
              </a:solidFill>
            </a:endParaRPr>
          </a:p>
          <a:p>
            <a:pPr marL="158750" marR="0" lvl="1" indent="0" algn="l" rtl="0">
              <a:lnSpc>
                <a:spcPct val="100000"/>
              </a:lnSpc>
              <a:spcBef>
                <a:spcPts val="0"/>
              </a:spcBef>
              <a:spcAft>
                <a:spcPts val="0"/>
              </a:spcAft>
              <a:buClr>
                <a:srgbClr val="000000"/>
              </a:buClr>
              <a:buSzPts val="1100"/>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At a time when we most need additional support, 85+, we are also more likely to live alone. </a:t>
            </a:r>
            <a:endParaRPr/>
          </a:p>
          <a:p>
            <a:pPr marL="0" lvl="0" indent="0" algn="l" rtl="0">
              <a:lnSpc>
                <a:spcPct val="100000"/>
              </a:lnSpc>
              <a:spcBef>
                <a:spcPts val="0"/>
              </a:spcBef>
              <a:spcAft>
                <a:spcPts val="0"/>
              </a:spcAft>
              <a:buSzPts val="1100"/>
              <a:buNone/>
            </a:pPr>
            <a:endParaRPr b="1">
              <a:solidFill>
                <a:srgbClr val="FFFFFF"/>
              </a:solidFill>
              <a:latin typeface="Merriweather"/>
              <a:ea typeface="Merriweather"/>
              <a:cs typeface="Merriweather"/>
              <a:sym typeface="Merriweather"/>
            </a:endParaRPr>
          </a:p>
          <a:p>
            <a:pPr marL="158750" marR="0" lvl="1" indent="0" algn="l" rtl="0">
              <a:lnSpc>
                <a:spcPct val="100000"/>
              </a:lnSpc>
              <a:spcBef>
                <a:spcPts val="0"/>
              </a:spcBef>
              <a:spcAft>
                <a:spcPts val="0"/>
              </a:spcAft>
              <a:buClr>
                <a:srgbClr val="000000"/>
              </a:buClr>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The chance of living alone increases with age. Among both sexes (but it is a little more pronounced among women), the likelihood of living alone increased with age.</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o</a:t>
            </a:r>
            <a:r>
              <a:rPr lang="en-US" sz="700">
                <a:solidFill>
                  <a:schemeClr val="dk1"/>
                </a:solidFill>
                <a:latin typeface="Times New Roman"/>
                <a:ea typeface="Times New Roman"/>
                <a:cs typeface="Times New Roman"/>
                <a:sym typeface="Times New Roman"/>
              </a:rPr>
              <a:t>   </a:t>
            </a:r>
            <a:r>
              <a:rPr lang="en-US">
                <a:solidFill>
                  <a:schemeClr val="dk1"/>
                </a:solidFill>
              </a:rPr>
              <a:t>32% of women between the ages of 65 – 74 live alone. This jumps to </a:t>
            </a:r>
            <a:r>
              <a:rPr lang="en-US">
                <a:solidFill>
                  <a:schemeClr val="dk1"/>
                </a:solidFill>
                <a:highlight>
                  <a:srgbClr val="FFFF00"/>
                </a:highlight>
              </a:rPr>
              <a:t>57% of women over 85 live alone.</a:t>
            </a:r>
            <a:endParaRPr>
              <a:solidFill>
                <a:schemeClr val="dk1"/>
              </a:solidFill>
              <a:highlight>
                <a:srgbClr val="FFFF00"/>
              </a:highlight>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o</a:t>
            </a:r>
            <a:r>
              <a:rPr lang="en-US" sz="700">
                <a:solidFill>
                  <a:schemeClr val="dk1"/>
                </a:solidFill>
                <a:latin typeface="Times New Roman"/>
                <a:ea typeface="Times New Roman"/>
                <a:cs typeface="Times New Roman"/>
                <a:sym typeface="Times New Roman"/>
              </a:rPr>
              <a:t>   </a:t>
            </a:r>
            <a:r>
              <a:rPr lang="en-US">
                <a:solidFill>
                  <a:schemeClr val="dk1"/>
                </a:solidFill>
              </a:rPr>
              <a:t>13% of men between the ages of 65 – 74 live alone. </a:t>
            </a:r>
            <a:r>
              <a:rPr lang="en-US">
                <a:solidFill>
                  <a:schemeClr val="dk1"/>
                </a:solidFill>
                <a:highlight>
                  <a:srgbClr val="FFFF00"/>
                </a:highlight>
              </a:rPr>
              <a:t>29% of men over 85 live alone.</a:t>
            </a:r>
            <a:endParaRPr>
              <a:solidFill>
                <a:schemeClr val="dk1"/>
              </a:solidFill>
              <a:highlight>
                <a:srgbClr val="FFFF00"/>
              </a:highlight>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The percentage of older adults who live alone quintupled from 6 percent in 1900 to a peak of 29 percent in 1990, and has slowly declined since then, to 26 percent in 2014.</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We live in a culture that highly values independence, yet we are never truly independent. We are always interdependent. It is startling that as we age, a time when we most need support we are more likely to be alone.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457200" lvl="0" indent="0" algn="l" rtl="0">
              <a:lnSpc>
                <a:spcPct val="100000"/>
              </a:lnSpc>
              <a:spcBef>
                <a:spcPts val="0"/>
              </a:spcBef>
              <a:spcAft>
                <a:spcPts val="0"/>
              </a:spcAft>
              <a:buNone/>
            </a:pPr>
            <a:r>
              <a:rPr lang="en-US" b="0">
                <a:solidFill>
                  <a:srgbClr val="FFFFFF"/>
                </a:solidFill>
                <a:latin typeface="Merriweather"/>
                <a:ea typeface="Merriweather"/>
                <a:cs typeface="Merriweather"/>
                <a:sym typeface="Merriweather"/>
              </a:rPr>
              <a:t>Social isolation is rarely caused by a single factor. Generally a combination of personal and societal factors combine resulting in isolation. What are some of those risk factors that you’ve seen contribute to an elder becoming socially isolated? </a:t>
            </a: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Who is at risk for social isolation? Studies vary anywhere between 17%-20% of adults 65+ are socially isolated.</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Many of those are “elder orphans”---people who have no friends or family that they can turn to.</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Social isolation is rarely caused by a single factor. Generally a mix of personal and societal factors combine resulting in isolation.</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b="1">
                <a:solidFill>
                  <a:schemeClr val="dk1"/>
                </a:solidFill>
              </a:rPr>
              <a:t>DISCUSSION:</a:t>
            </a:r>
            <a:r>
              <a:rPr lang="en-US">
                <a:solidFill>
                  <a:schemeClr val="dk1"/>
                </a:solidFill>
              </a:rPr>
              <a:t> What are some of those risk factors that you’ve seen contribute to an elder becoming socially isolated?</a:t>
            </a:r>
            <a:endParaRPr>
              <a:solidFill>
                <a:schemeClr val="dk1"/>
              </a:solidFill>
            </a:endParaRPr>
          </a:p>
          <a:p>
            <a:pPr marL="457200" lvl="0" indent="0" algn="l" rtl="0">
              <a:lnSpc>
                <a:spcPct val="100000"/>
              </a:lnSpc>
              <a:spcBef>
                <a:spcPts val="0"/>
              </a:spcBef>
              <a:spcAft>
                <a:spcPts val="0"/>
              </a:spcAft>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After discussion, show page with a list of risk factors.</a:t>
            </a:r>
            <a:endParaRPr>
              <a:solidFill>
                <a:srgbClr val="FFFFFF"/>
              </a:solidFill>
              <a:latin typeface="Merriweather"/>
              <a:ea typeface="Merriweather"/>
              <a:cs typeface="Merriweather"/>
              <a:sym typeface="Merriweather"/>
            </a:endParaRPr>
          </a:p>
          <a:p>
            <a:pPr marL="0" lvl="0" indent="0" algn="l" rtl="0">
              <a:lnSpc>
                <a:spcPct val="100000"/>
              </a:lnSpc>
              <a:spcBef>
                <a:spcPts val="0"/>
              </a:spcBef>
              <a:spcAft>
                <a:spcPts val="0"/>
              </a:spcAft>
              <a:buSzPts val="1100"/>
              <a:buNone/>
            </a:pPr>
            <a:r>
              <a:rPr lang="en-US" b="0">
                <a:solidFill>
                  <a:srgbClr val="FFFFFF"/>
                </a:solidFill>
                <a:latin typeface="Merriweather"/>
                <a:ea typeface="Merriweather"/>
                <a:cs typeface="Merriweather"/>
                <a:sym typeface="Merriweather"/>
              </a:rPr>
              <a:t>TRANSITION: After discussion, show page with a list of risk factors.</a:t>
            </a:r>
            <a:endParaRPr b="0">
              <a:solidFill>
                <a:srgbClr val="FFFFFF"/>
              </a:solidFill>
              <a:latin typeface="Merriweather"/>
              <a:ea typeface="Merriweather"/>
              <a:cs typeface="Merriweather"/>
              <a:sym typeface="Merriweathe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Change in health or worsening health (including mobility, vision and hearing loss)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Hearing: 2/3 of Americans over the age of 70 have some hearing loss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Vision: 6.5 million Americans have a severe visual impairment. Experts predict that by 2030, rates of severe vision loss will double along with the country’s aging population</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Mobility: 50% of adults aged 85 or older need assistance performing everyday activities such as bathing, getting around inside the home, and preparing meals.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Loss of a spouse or recent change in relationship status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Being primary caregiver for another family member</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Primary caregiving for spouse: According to The Family Caregiver Alliance, “between 40 and 70% of family caregivers experience clinical symptoms of depression, which can often be caused by feelings of isolation and loneliness associated with the caregiving experience.”</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Physical isolation, living alone</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Not being born in the United States and linguistic isolation</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Cognitive decline</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Cognitive decline: The number of older Americans showing signs of dementia increases dramatically from 12 percent of 75 to 84-year-olds to </a:t>
            </a:r>
            <a:r>
              <a:rPr lang="en-US">
                <a:solidFill>
                  <a:schemeClr val="dk1"/>
                </a:solidFill>
                <a:highlight>
                  <a:srgbClr val="FFFF00"/>
                </a:highlight>
              </a:rPr>
              <a:t>28 percent of those 85 and older.</a:t>
            </a:r>
            <a:r>
              <a:rPr lang="en-US">
                <a:solidFill>
                  <a:schemeClr val="dk1"/>
                </a:solidFill>
              </a:rPr>
              <a:t> </a:t>
            </a:r>
            <a:r>
              <a:rPr lang="en-US" b="1">
                <a:solidFill>
                  <a:schemeClr val="dk1"/>
                </a:solidFill>
              </a:rPr>
              <a:t>Alzheimer’s disease</a:t>
            </a:r>
            <a:r>
              <a:rPr lang="en-US">
                <a:solidFill>
                  <a:schemeClr val="dk1"/>
                </a:solidFill>
              </a:rPr>
              <a:t>, which could nearly triple by 2050 to 14 million, from 5 million in 2013.</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Loss of driving or lack of transportation options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According to the AARP, “life expectancy exceeds safe driving expectancy after age 70 by about six years for men and 10 years for women.” Yet, </a:t>
            </a:r>
            <a:r>
              <a:rPr lang="en-US">
                <a:solidFill>
                  <a:schemeClr val="dk1"/>
                </a:solidFill>
                <a:highlight>
                  <a:srgbClr val="FFFF00"/>
                </a:highlight>
              </a:rPr>
              <a:t>41% of seniors do not feel that the transportation support in their community is adequate</a:t>
            </a:r>
            <a:r>
              <a:rPr lang="en-US">
                <a:solidFill>
                  <a:schemeClr val="dk1"/>
                </a:solidFill>
              </a:rPr>
              <a:t>, says the NCOA.</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Retirement</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Poverty or financial difficulties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Negative or unsatisfactory relationships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Ageism and other forms of discrimination</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For example, LGBTQ older adults are, “twice as likely to live alone, twice as likely to be single, and 3 to 4 times less likely to have children” when this is combined with a higher rate of estrangement from families of origin, this means social isolation can affect LGBTQ elders in “unique and disproportionate ways.”</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US" b="1">
                <a:solidFill>
                  <a:schemeClr val="dk1"/>
                </a:solidFill>
                <a:latin typeface="Calibri"/>
                <a:ea typeface="Calibri"/>
                <a:cs typeface="Calibri"/>
                <a:sym typeface="Calibri"/>
              </a:rPr>
              <a:t>TRANSITION</a:t>
            </a:r>
            <a:r>
              <a:rPr lang="en-US">
                <a:solidFill>
                  <a:schemeClr val="dk1"/>
                </a:solidFill>
                <a:latin typeface="Calibri"/>
                <a:ea typeface="Calibri"/>
                <a:cs typeface="Calibri"/>
                <a:sym typeface="Calibri"/>
              </a:rPr>
              <a:t>: Research is showing that social isolation poses serious health risks for aging Americans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2" name="Google Shape;52;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 name="Google Shape;5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4" name="Google Shape;64;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 name="Google Shape;6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5" name="Google Shape;7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
        <p:cNvGrpSpPr/>
        <p:nvPr/>
      </p:nvGrpSpPr>
      <p:grpSpPr>
        <a:xfrm>
          <a:off x="0" y="0"/>
          <a:ext cx="0" cy="0"/>
          <a:chOff x="0" y="0"/>
          <a:chExt cx="0" cy="0"/>
        </a:xfrm>
      </p:grpSpPr>
      <p:sp>
        <p:nvSpPr>
          <p:cNvPr id="77" name="Google Shape;77;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9" name="Google Shape;79;p2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 name="Google Shape;80;p2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1" name="Google Shape;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2"/>
        <p:cNvGrpSpPr/>
        <p:nvPr/>
      </p:nvGrpSpPr>
      <p:grpSpPr>
        <a:xfrm>
          <a:off x="0" y="0"/>
          <a:ext cx="0" cy="0"/>
          <a:chOff x="0" y="0"/>
          <a:chExt cx="0" cy="0"/>
        </a:xfrm>
      </p:grpSpPr>
      <p:sp>
        <p:nvSpPr>
          <p:cNvPr id="83" name="Google Shape;83;p2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84" name="Google Shape;8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5"/>
        <p:cNvGrpSpPr/>
        <p:nvPr/>
      </p:nvGrpSpPr>
      <p:grpSpPr>
        <a:xfrm>
          <a:off x="0" y="0"/>
          <a:ext cx="0" cy="0"/>
          <a:chOff x="0" y="0"/>
          <a:chExt cx="0" cy="0"/>
        </a:xfrm>
      </p:grpSpPr>
      <p:sp>
        <p:nvSpPr>
          <p:cNvPr id="86" name="Google Shape;86;p2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 name="Google Shape;87;p2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 name="Google Shape;28;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dur="11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48" name="Google Shape;48;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mc:AlternateContent xmlns:mc="http://schemas.openxmlformats.org/markup-compatibility/2006" xmlns:p14="http://schemas.microsoft.com/office/powerpoint/2010/main">
    <mc:Choice Requires="p14">
      <p:transition spd="slow" p14:dur="11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w4elders.org/" TargetMode="External"/><Relationship Id="rId3" Type="http://schemas.openxmlformats.org/officeDocument/2006/relationships/image" Target="../media/image1.png"/><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fw4elders/" TargetMode="External"/><Relationship Id="rId11" Type="http://schemas.openxmlformats.org/officeDocument/2006/relationships/image" Target="../media/image5.png"/><Relationship Id="rId5" Type="http://schemas.openxmlformats.org/officeDocument/2006/relationships/hyperlink" Target="http://www.fw4elders.org" TargetMode="External"/><Relationship Id="rId10" Type="http://schemas.openxmlformats.org/officeDocument/2006/relationships/image" Target="../media/image4.jpg"/><Relationship Id="rId4" Type="http://schemas.openxmlformats.org/officeDocument/2006/relationships/hyperlink" Target="http://www.facebook.com/fw4elders" TargetMode="External"/><Relationship Id="rId9"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1zMr2uUOXL8"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youtu.be/1zMr2uUOXL8"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24"/>
          <p:cNvGrpSpPr/>
          <p:nvPr/>
        </p:nvGrpSpPr>
        <p:grpSpPr>
          <a:xfrm>
            <a:off x="2021833" y="3108456"/>
            <a:ext cx="755766" cy="671484"/>
            <a:chOff x="5292575" y="3681900"/>
            <a:chExt cx="420150" cy="373275"/>
          </a:xfrm>
        </p:grpSpPr>
        <p:sp>
          <p:nvSpPr>
            <p:cNvPr id="96" name="Google Shape;96;p24"/>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4"/>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4"/>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4"/>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4"/>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4"/>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4"/>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 name="Google Shape;103;p24"/>
          <p:cNvSpPr/>
          <p:nvPr/>
        </p:nvSpPr>
        <p:spPr>
          <a:xfrm>
            <a:off x="0" y="0"/>
            <a:ext cx="6229350" cy="5143500"/>
          </a:xfrm>
          <a:prstGeom prst="rect">
            <a:avLst/>
          </a:prstGeom>
          <a:gradFill>
            <a:gsLst>
              <a:gs pos="0">
                <a:srgbClr val="A82B2B"/>
              </a:gs>
              <a:gs pos="100000">
                <a:srgbClr val="6600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24"/>
          <p:cNvPicPr preferRelativeResize="0"/>
          <p:nvPr/>
        </p:nvPicPr>
        <p:blipFill rotWithShape="1">
          <a:blip r:embed="rId3">
            <a:alphaModFix/>
          </a:blip>
          <a:srcRect/>
          <a:stretch/>
        </p:blipFill>
        <p:spPr>
          <a:xfrm>
            <a:off x="179925" y="114300"/>
            <a:ext cx="2906150" cy="817025"/>
          </a:xfrm>
          <a:prstGeom prst="rect">
            <a:avLst/>
          </a:prstGeom>
          <a:noFill/>
          <a:ln>
            <a:noFill/>
          </a:ln>
        </p:spPr>
      </p:pic>
      <p:sp>
        <p:nvSpPr>
          <p:cNvPr id="105" name="Google Shape;105;p24"/>
          <p:cNvSpPr txBox="1"/>
          <p:nvPr/>
        </p:nvSpPr>
        <p:spPr>
          <a:xfrm>
            <a:off x="1466875" y="818737"/>
            <a:ext cx="2914499" cy="383125"/>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50"/>
              <a:buFont typeface="Arial"/>
              <a:buNone/>
            </a:pPr>
            <a:r>
              <a:rPr lang="en-US" sz="1050" b="0" i="1" u="none" strike="noStrike" cap="none">
                <a:solidFill>
                  <a:srgbClr val="FFFFFF"/>
                </a:solidFill>
                <a:latin typeface="Trebuchet MS"/>
                <a:ea typeface="Trebuchet MS"/>
                <a:cs typeface="Trebuchet MS"/>
                <a:sym typeface="Trebuchet MS"/>
              </a:rPr>
              <a:t>Ending Elder Isolation, Creating Connections</a:t>
            </a:r>
            <a:endParaRPr sz="1050" b="0" i="1" u="none" strike="noStrike" cap="none">
              <a:solidFill>
                <a:srgbClr val="FFFFFF"/>
              </a:solidFill>
              <a:latin typeface="Trebuchet MS"/>
              <a:ea typeface="Trebuchet MS"/>
              <a:cs typeface="Trebuchet MS"/>
              <a:sym typeface="Trebuchet MS"/>
            </a:endParaRPr>
          </a:p>
        </p:txBody>
      </p:sp>
      <p:sp>
        <p:nvSpPr>
          <p:cNvPr id="106" name="Google Shape;106;p24"/>
          <p:cNvSpPr txBox="1"/>
          <p:nvPr/>
        </p:nvSpPr>
        <p:spPr>
          <a:xfrm>
            <a:off x="-100" y="4439500"/>
            <a:ext cx="6100300" cy="71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0" i="0" u="sng" strike="noStrike" cap="none">
                <a:solidFill>
                  <a:schemeClr val="hlink"/>
                </a:solidFill>
                <a:latin typeface="Didact Gothic"/>
                <a:ea typeface="Didact Gothic"/>
                <a:cs typeface="Didact Gothic"/>
                <a:sym typeface="Didact Gothic"/>
                <a:hlinkClick r:id="rId4"/>
              </a:rPr>
              <a:t>www.facebook.com/fw4elders</a:t>
            </a:r>
            <a:endParaRPr sz="1400" b="0" i="0" u="none" strike="noStrike" cap="none">
              <a:solidFill>
                <a:srgbClr val="000000"/>
              </a:solidFill>
              <a:latin typeface="Didact Gothic"/>
              <a:ea typeface="Didact Gothic"/>
              <a:cs typeface="Didact Gothic"/>
              <a:sym typeface="Didact Gothic"/>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Didact Gothic"/>
                <a:ea typeface="Didact Gothic"/>
                <a:cs typeface="Didact Gothic"/>
                <a:sym typeface="Didact Gothic"/>
                <a:hlinkClick r:id="rId5"/>
              </a:rPr>
              <a:t>www.fw4elders.org</a:t>
            </a:r>
            <a:endParaRPr sz="1400" b="0" i="0" u="none" strike="noStrike" cap="none">
              <a:solidFill>
                <a:srgbClr val="FFFFFF"/>
              </a:solidFill>
              <a:latin typeface="Didact Gothic"/>
              <a:ea typeface="Didact Gothic"/>
              <a:cs typeface="Didact Gothic"/>
              <a:sym typeface="Didact Gothic"/>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Trebuchet MS"/>
              <a:ea typeface="Trebuchet MS"/>
              <a:cs typeface="Trebuchet MS"/>
              <a:sym typeface="Trebuchet MS"/>
            </a:endParaRPr>
          </a:p>
        </p:txBody>
      </p:sp>
      <p:sp>
        <p:nvSpPr>
          <p:cNvPr id="107" name="Google Shape;107;p24"/>
          <p:cNvSpPr txBox="1"/>
          <p:nvPr/>
        </p:nvSpPr>
        <p:spPr>
          <a:xfrm>
            <a:off x="-100" y="1076975"/>
            <a:ext cx="6100300" cy="17043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FFFF"/>
                </a:solidFill>
                <a:latin typeface="Merriweather"/>
                <a:ea typeface="Merriweather"/>
                <a:cs typeface="Merriweather"/>
                <a:sym typeface="Merriweather"/>
              </a:rPr>
              <a:t>Volunteer Caregiving:</a:t>
            </a:r>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Merriweather"/>
                <a:ea typeface="Merriweather"/>
                <a:cs typeface="Merriweather"/>
                <a:sym typeface="Merriweather"/>
              </a:rPr>
              <a:t>For a Connected America</a:t>
            </a:r>
            <a:endParaRPr sz="2800" b="1" i="0" u="none" strike="noStrike" cap="none">
              <a:solidFill>
                <a:srgbClr val="FFFFFF"/>
              </a:solidFill>
              <a:latin typeface="Merriweather"/>
              <a:ea typeface="Merriweather"/>
              <a:cs typeface="Merriweather"/>
              <a:sym typeface="Merriweather"/>
            </a:endParaRPr>
          </a:p>
        </p:txBody>
      </p:sp>
      <p:pic>
        <p:nvPicPr>
          <p:cNvPr id="108" name="Google Shape;108;p24">
            <a:hlinkClick r:id="rId6"/>
          </p:cNvPr>
          <p:cNvPicPr preferRelativeResize="0"/>
          <p:nvPr/>
        </p:nvPicPr>
        <p:blipFill rotWithShape="1">
          <a:blip r:embed="rId7">
            <a:alphaModFix/>
          </a:blip>
          <a:srcRect/>
          <a:stretch/>
        </p:blipFill>
        <p:spPr>
          <a:xfrm>
            <a:off x="2238400" y="3884875"/>
            <a:ext cx="519900" cy="519900"/>
          </a:xfrm>
          <a:prstGeom prst="rect">
            <a:avLst/>
          </a:prstGeom>
          <a:noFill/>
          <a:ln>
            <a:noFill/>
          </a:ln>
        </p:spPr>
      </p:pic>
      <p:pic>
        <p:nvPicPr>
          <p:cNvPr id="109" name="Google Shape;109;p24">
            <a:hlinkClick r:id="rId8"/>
          </p:cNvPr>
          <p:cNvPicPr preferRelativeResize="0"/>
          <p:nvPr/>
        </p:nvPicPr>
        <p:blipFill rotWithShape="1">
          <a:blip r:embed="rId9">
            <a:alphaModFix/>
          </a:blip>
          <a:srcRect/>
          <a:stretch/>
        </p:blipFill>
        <p:spPr>
          <a:xfrm>
            <a:off x="2870400" y="3884875"/>
            <a:ext cx="519900" cy="519900"/>
          </a:xfrm>
          <a:prstGeom prst="rect">
            <a:avLst/>
          </a:prstGeom>
          <a:noFill/>
          <a:ln>
            <a:noFill/>
          </a:ln>
        </p:spPr>
      </p:pic>
      <p:pic>
        <p:nvPicPr>
          <p:cNvPr id="110" name="Google Shape;110;p24"/>
          <p:cNvPicPr preferRelativeResize="0"/>
          <p:nvPr/>
        </p:nvPicPr>
        <p:blipFill rotWithShape="1">
          <a:blip r:embed="rId10">
            <a:alphaModFix/>
          </a:blip>
          <a:srcRect/>
          <a:stretch/>
        </p:blipFill>
        <p:spPr>
          <a:xfrm>
            <a:off x="3502400" y="3884875"/>
            <a:ext cx="519900" cy="519900"/>
          </a:xfrm>
          <a:prstGeom prst="rect">
            <a:avLst/>
          </a:prstGeom>
          <a:noFill/>
          <a:ln>
            <a:noFill/>
          </a:ln>
        </p:spPr>
      </p:pic>
      <p:sp>
        <p:nvSpPr>
          <p:cNvPr id="111" name="Google Shape;111;p24"/>
          <p:cNvSpPr txBox="1"/>
          <p:nvPr/>
        </p:nvSpPr>
        <p:spPr>
          <a:xfrm>
            <a:off x="0" y="3401502"/>
            <a:ext cx="6100200" cy="42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Didact Gothic"/>
                <a:ea typeface="Didact Gothic"/>
                <a:cs typeface="Didact Gothic"/>
                <a:sym typeface="Didact Gothic"/>
              </a:rPr>
              <a:t>Connect with Us!</a:t>
            </a:r>
            <a:endParaRPr sz="1400" b="0" i="0" u="none" strike="noStrike" cap="none">
              <a:solidFill>
                <a:srgbClr val="FFFFFF"/>
              </a:solidFill>
              <a:latin typeface="Didact Gothic"/>
              <a:ea typeface="Didact Gothic"/>
              <a:cs typeface="Didact Gothic"/>
              <a:sym typeface="Didact Gothic"/>
            </a:endParaRPr>
          </a:p>
        </p:txBody>
      </p:sp>
      <p:sp>
        <p:nvSpPr>
          <p:cNvPr id="112" name="Google Shape;112;p24"/>
          <p:cNvSpPr/>
          <p:nvPr/>
        </p:nvSpPr>
        <p:spPr>
          <a:xfrm>
            <a:off x="-100" y="2885005"/>
            <a:ext cx="61003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Didact Gothic"/>
                <a:ea typeface="Didact Gothic"/>
                <a:cs typeface="Didact Gothic"/>
                <a:sym typeface="Didact Gothic"/>
              </a:rPr>
              <a:t>Janet Seckel-Cerrotti, Executive Director</a:t>
            </a:r>
            <a:endParaRPr sz="1800" b="1" i="0" u="none" strike="noStrike" cap="none">
              <a:solidFill>
                <a:srgbClr val="FFFFFF"/>
              </a:solidFill>
              <a:latin typeface="Didact Gothic"/>
              <a:ea typeface="Didact Gothic"/>
              <a:cs typeface="Didact Gothic"/>
              <a:sym typeface="Didact Gothic"/>
            </a:endParaRPr>
          </a:p>
        </p:txBody>
      </p:sp>
      <p:pic>
        <p:nvPicPr>
          <p:cNvPr id="113" name="Google Shape;113;p24"/>
          <p:cNvPicPr preferRelativeResize="0"/>
          <p:nvPr/>
        </p:nvPicPr>
        <p:blipFill rotWithShape="1">
          <a:blip r:embed="rId11">
            <a:alphaModFix/>
          </a:blip>
          <a:srcRect l="18587" r="42672"/>
          <a:stretch/>
        </p:blipFill>
        <p:spPr>
          <a:xfrm>
            <a:off x="6100200" y="0"/>
            <a:ext cx="3043800" cy="5143500"/>
          </a:xfrm>
          <a:prstGeom prst="rect">
            <a:avLst/>
          </a:prstGeom>
          <a:noFill/>
          <a:ln>
            <a:noFill/>
          </a:ln>
        </p:spPr>
      </p:pic>
      <p:sp>
        <p:nvSpPr>
          <p:cNvPr id="114" name="Google Shape;114;p24"/>
          <p:cNvSpPr/>
          <p:nvPr/>
        </p:nvSpPr>
        <p:spPr>
          <a:xfrm>
            <a:off x="6100200" y="-4374"/>
            <a:ext cx="3043799" cy="5147874"/>
          </a:xfrm>
          <a:prstGeom prst="rect">
            <a:avLst/>
          </a:prstGeom>
          <a:solidFill>
            <a:srgbClr val="D76E00">
              <a:alpha val="5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p:nvPr/>
        </p:nvSpPr>
        <p:spPr>
          <a:xfrm>
            <a:off x="0" y="0"/>
            <a:ext cx="9144000" cy="5143500"/>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16" name="Google Shape;216;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217" name="Google Shape;217;p33"/>
          <p:cNvSpPr/>
          <p:nvPr/>
        </p:nvSpPr>
        <p:spPr>
          <a:xfrm>
            <a:off x="257175" y="246875"/>
            <a:ext cx="8630700" cy="464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3"/>
          <p:cNvSpPr txBox="1"/>
          <p:nvPr/>
        </p:nvSpPr>
        <p:spPr>
          <a:xfrm>
            <a:off x="302850" y="534825"/>
            <a:ext cx="85383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Merriweather"/>
                <a:ea typeface="Merriweather"/>
                <a:cs typeface="Merriweather"/>
                <a:sym typeface="Merriweather"/>
              </a:rPr>
              <a:t>Serious Public Health Issue</a:t>
            </a:r>
            <a:endParaRPr sz="2800" b="1" i="0" u="none" strike="noStrike" cap="none">
              <a:solidFill>
                <a:srgbClr val="000000"/>
              </a:solidFill>
              <a:latin typeface="Merriweather"/>
              <a:ea typeface="Merriweather"/>
              <a:cs typeface="Merriweather"/>
              <a:sym typeface="Merriweather"/>
            </a:endParaRPr>
          </a:p>
        </p:txBody>
      </p:sp>
      <p:sp>
        <p:nvSpPr>
          <p:cNvPr id="219" name="Google Shape;219;p33"/>
          <p:cNvSpPr txBox="1"/>
          <p:nvPr/>
        </p:nvSpPr>
        <p:spPr>
          <a:xfrm>
            <a:off x="390525" y="1456350"/>
            <a:ext cx="8220075" cy="2454964"/>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Limited social networks are as damaging to health as smoking 15 cigarettes per day and exceed the influence of physical inactivity and obesity. </a:t>
            </a:r>
            <a:endParaRPr sz="1600" b="0" i="0" u="none" strike="noStrike" cap="none">
              <a:solidFill>
                <a:srgbClr val="222222"/>
              </a:solidFill>
              <a:latin typeface="Didact Gothic"/>
              <a:ea typeface="Didact Gothic"/>
              <a:cs typeface="Didact Gothic"/>
              <a:sym typeface="Didact Gothic"/>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222222"/>
              </a:solidFill>
              <a:latin typeface="Didact Gothic"/>
              <a:ea typeface="Didact Gothic"/>
              <a:cs typeface="Didact Gothic"/>
              <a:sym typeface="Didact Gothic"/>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Older adults who are socially isolated and lonely experience </a:t>
            </a:r>
            <a:r>
              <a:rPr lang="en-US" sz="1600" b="0" i="0" u="none" strike="noStrike" cap="none">
                <a:solidFill>
                  <a:srgbClr val="000000"/>
                </a:solidFill>
                <a:latin typeface="Didact Gothic"/>
                <a:ea typeface="Didact Gothic"/>
                <a:cs typeface="Didact Gothic"/>
                <a:sym typeface="Didact Gothic"/>
              </a:rPr>
              <a:t>increased risk for dementia, depression, sleeping disorders, stress and anxiety, a lowered immune system, and high blood pressure.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Didact Gothic"/>
              <a:ea typeface="Didact Gothic"/>
              <a:cs typeface="Didact Gothic"/>
              <a:sym typeface="Didact Gothic"/>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Didact Gothic"/>
                <a:ea typeface="Didact Gothic"/>
                <a:cs typeface="Didact Gothic"/>
                <a:sym typeface="Didact Gothic"/>
              </a:rPr>
              <a:t>There is a 26% increased risk of early death due to subjective feelings of loneliness.  </a:t>
            </a:r>
            <a:endParaRPr sz="1600" b="0" i="0" u="none" strike="noStrike" cap="none">
              <a:solidFill>
                <a:srgbClr val="000000"/>
              </a:solidFill>
              <a:latin typeface="Didact Gothic"/>
              <a:ea typeface="Didact Gothic"/>
              <a:cs typeface="Didact Gothic"/>
              <a:sym typeface="Didact Gothic"/>
            </a:endParaRPr>
          </a:p>
          <a:p>
            <a:pPr marL="0" marR="0" lvl="0" indent="0" algn="l" rtl="0">
              <a:lnSpc>
                <a:spcPct val="100000"/>
              </a:lnSpc>
              <a:spcBef>
                <a:spcPts val="0"/>
              </a:spcBef>
              <a:spcAft>
                <a:spcPts val="0"/>
              </a:spcAft>
              <a:buNone/>
            </a:pPr>
            <a:endParaRPr sz="1600" b="0" i="0" u="none" strike="noStrike" cap="none">
              <a:solidFill>
                <a:srgbClr val="000000"/>
              </a:solidFill>
              <a:latin typeface="Didact Gothic"/>
              <a:ea typeface="Didact Gothic"/>
              <a:cs typeface="Didact Gothic"/>
              <a:sym typeface="Didact Gothic"/>
            </a:endParaRPr>
          </a:p>
          <a:p>
            <a:pPr marL="0" marR="0" lvl="0" indent="0" algn="l" rtl="0">
              <a:lnSpc>
                <a:spcPct val="100000"/>
              </a:lnSpc>
              <a:spcBef>
                <a:spcPts val="0"/>
              </a:spcBef>
              <a:spcAft>
                <a:spcPts val="0"/>
              </a:spcAft>
              <a:buNone/>
            </a:pPr>
            <a:r>
              <a:rPr lang="en-US" sz="1600" b="0" i="0" u="none" strike="noStrike" cap="none">
                <a:solidFill>
                  <a:srgbClr val="222222"/>
                </a:solidFill>
                <a:latin typeface="Didact Gothic"/>
                <a:ea typeface="Didact Gothic"/>
                <a:cs typeface="Didact Gothic"/>
                <a:sym typeface="Didact Gothic"/>
              </a:rPr>
              <a:t> </a:t>
            </a:r>
            <a:endParaRPr sz="1600" b="0" i="0" u="none" strike="noStrike" cap="none">
              <a:solidFill>
                <a:srgbClr val="222222"/>
              </a:solidFill>
              <a:latin typeface="Didact Gothic"/>
              <a:ea typeface="Didact Gothic"/>
              <a:cs typeface="Didact Gothic"/>
              <a:sym typeface="Didact Gothic"/>
            </a:endParaRPr>
          </a:p>
        </p:txBody>
      </p:sp>
      <p:pic>
        <p:nvPicPr>
          <p:cNvPr id="220" name="Google Shape;220;p33"/>
          <p:cNvPicPr preferRelativeResize="0"/>
          <p:nvPr/>
        </p:nvPicPr>
        <p:blipFill>
          <a:blip r:embed="rId3">
            <a:alphaModFix/>
          </a:blip>
          <a:stretch>
            <a:fillRect/>
          </a:stretch>
        </p:blipFill>
        <p:spPr>
          <a:xfrm>
            <a:off x="1626330" y="3911350"/>
            <a:ext cx="2876550" cy="819150"/>
          </a:xfrm>
          <a:prstGeom prst="rect">
            <a:avLst/>
          </a:prstGeom>
          <a:noFill/>
          <a:ln>
            <a:noFill/>
          </a:ln>
        </p:spPr>
      </p:pic>
      <p:pic>
        <p:nvPicPr>
          <p:cNvPr id="221" name="Google Shape;221;p33"/>
          <p:cNvPicPr preferRelativeResize="0"/>
          <p:nvPr/>
        </p:nvPicPr>
        <p:blipFill>
          <a:blip r:embed="rId4">
            <a:alphaModFix/>
          </a:blip>
          <a:stretch>
            <a:fillRect/>
          </a:stretch>
        </p:blipFill>
        <p:spPr>
          <a:xfrm>
            <a:off x="4655250" y="4114125"/>
            <a:ext cx="2757100" cy="413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27" name="Google Shape;227;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228" name="Google Shape;228;p34"/>
          <p:cNvSpPr/>
          <p:nvPr/>
        </p:nvSpPr>
        <p:spPr>
          <a:xfrm>
            <a:off x="525" y="0"/>
            <a:ext cx="9144000" cy="5143500"/>
          </a:xfrm>
          <a:prstGeom prst="rect">
            <a:avLst/>
          </a:prstGeom>
          <a:gradFill>
            <a:gsLst>
              <a:gs pos="0">
                <a:srgbClr val="D76E00"/>
              </a:gs>
              <a:gs pos="100000">
                <a:srgbClr val="E6913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4"/>
          <p:cNvSpPr/>
          <p:nvPr/>
        </p:nvSpPr>
        <p:spPr>
          <a:xfrm>
            <a:off x="257175" y="246875"/>
            <a:ext cx="8630700" cy="464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0" name="Google Shape;230;p34"/>
          <p:cNvGrpSpPr/>
          <p:nvPr/>
        </p:nvGrpSpPr>
        <p:grpSpPr>
          <a:xfrm>
            <a:off x="349650" y="3330580"/>
            <a:ext cx="8447402" cy="1487175"/>
            <a:chOff x="349650" y="3109600"/>
            <a:chExt cx="8447402" cy="1487175"/>
          </a:xfrm>
        </p:grpSpPr>
        <p:pic>
          <p:nvPicPr>
            <p:cNvPr id="231" name="Google Shape;231;p34"/>
            <p:cNvPicPr preferRelativeResize="0"/>
            <p:nvPr/>
          </p:nvPicPr>
          <p:blipFill rotWithShape="1">
            <a:blip r:embed="rId3">
              <a:alphaModFix/>
            </a:blip>
            <a:srcRect r="5014"/>
            <a:stretch/>
          </p:blipFill>
          <p:spPr>
            <a:xfrm>
              <a:off x="349650" y="3109600"/>
              <a:ext cx="2153102" cy="1487175"/>
            </a:xfrm>
            <a:prstGeom prst="rect">
              <a:avLst/>
            </a:prstGeom>
            <a:noFill/>
            <a:ln>
              <a:noFill/>
            </a:ln>
          </p:spPr>
        </p:pic>
        <p:pic>
          <p:nvPicPr>
            <p:cNvPr id="232" name="Google Shape;232;p34"/>
            <p:cNvPicPr preferRelativeResize="0"/>
            <p:nvPr/>
          </p:nvPicPr>
          <p:blipFill rotWithShape="1">
            <a:blip r:embed="rId4">
              <a:alphaModFix/>
            </a:blip>
            <a:srcRect l="10339" t="19774" r="21945" b="8939"/>
            <a:stretch/>
          </p:blipFill>
          <p:spPr>
            <a:xfrm>
              <a:off x="6685200" y="3109600"/>
              <a:ext cx="2111852" cy="1482223"/>
            </a:xfrm>
            <a:prstGeom prst="rect">
              <a:avLst/>
            </a:prstGeom>
            <a:noFill/>
            <a:ln>
              <a:noFill/>
            </a:ln>
          </p:spPr>
        </p:pic>
        <p:pic>
          <p:nvPicPr>
            <p:cNvPr id="233" name="Google Shape;233;p34"/>
            <p:cNvPicPr preferRelativeResize="0"/>
            <p:nvPr/>
          </p:nvPicPr>
          <p:blipFill rotWithShape="1">
            <a:blip r:embed="rId5">
              <a:alphaModFix/>
            </a:blip>
            <a:srcRect t="16163" r="20363"/>
            <a:stretch/>
          </p:blipFill>
          <p:spPr>
            <a:xfrm>
              <a:off x="2461500" y="3109600"/>
              <a:ext cx="2111855" cy="1482222"/>
            </a:xfrm>
            <a:prstGeom prst="rect">
              <a:avLst/>
            </a:prstGeom>
            <a:noFill/>
            <a:ln>
              <a:noFill/>
            </a:ln>
          </p:spPr>
        </p:pic>
        <p:pic>
          <p:nvPicPr>
            <p:cNvPr id="234" name="Google Shape;234;p34"/>
            <p:cNvPicPr preferRelativeResize="0"/>
            <p:nvPr/>
          </p:nvPicPr>
          <p:blipFill rotWithShape="1">
            <a:blip r:embed="rId6">
              <a:alphaModFix/>
            </a:blip>
            <a:srcRect r="5014"/>
            <a:stretch/>
          </p:blipFill>
          <p:spPr>
            <a:xfrm>
              <a:off x="4573350" y="3109601"/>
              <a:ext cx="2111848" cy="1482235"/>
            </a:xfrm>
            <a:prstGeom prst="rect">
              <a:avLst/>
            </a:prstGeom>
            <a:noFill/>
            <a:ln>
              <a:noFill/>
            </a:ln>
          </p:spPr>
        </p:pic>
      </p:grpSp>
      <p:sp>
        <p:nvSpPr>
          <p:cNvPr id="235" name="Google Shape;235;p34"/>
          <p:cNvSpPr txBox="1"/>
          <p:nvPr/>
        </p:nvSpPr>
        <p:spPr>
          <a:xfrm>
            <a:off x="304200" y="1017725"/>
            <a:ext cx="8538300" cy="148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3600" b="1">
                <a:latin typeface="Merriweather"/>
                <a:ea typeface="Merriweather"/>
                <a:cs typeface="Merriweather"/>
                <a:sym typeface="Merriweather"/>
              </a:rPr>
              <a:t>Volunteer caregivers are part of the solution to end elder isolation.</a:t>
            </a:r>
            <a:endParaRPr sz="3600" b="1"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42" name="Google Shape;242;p35"/>
          <p:cNvSpPr/>
          <p:nvPr/>
        </p:nvSpPr>
        <p:spPr>
          <a:xfrm>
            <a:off x="311700" y="208125"/>
            <a:ext cx="8630700" cy="4646400"/>
          </a:xfrm>
          <a:prstGeom prst="rect">
            <a:avLst/>
          </a:prstGeom>
          <a:gradFill>
            <a:gsLst>
              <a:gs pos="0">
                <a:srgbClr val="A82B2B"/>
              </a:gs>
              <a:gs pos="100000">
                <a:srgbClr val="6600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35" descr="Video produced by Deb Bergeron and unveiled at our 30th anniversary gala titled My Friend, My World. The video features our executive director, Janet Seckel-Cerrotti, who talks about the growing issue of elder isolation and highlights our programs that aim to alleviate the isolation and feelings of loneliness experienced by many of Boston's older adults." title="My Friend, My World: The FriendshipWorks Video">
            <a:hlinkClick r:id="rId3"/>
          </p:cNvPr>
          <p:cNvPicPr preferRelativeResize="0"/>
          <p:nvPr/>
        </p:nvPicPr>
        <p:blipFill>
          <a:blip r:embed="rId4">
            <a:alphaModFix/>
          </a:blip>
          <a:stretch>
            <a:fillRect/>
          </a:stretch>
        </p:blipFill>
        <p:spPr>
          <a:xfrm>
            <a:off x="1910550" y="957550"/>
            <a:ext cx="5075000" cy="3806250"/>
          </a:xfrm>
          <a:prstGeom prst="rect">
            <a:avLst/>
          </a:prstGeom>
          <a:noFill/>
          <a:ln>
            <a:noFill/>
          </a:ln>
        </p:spPr>
      </p:pic>
      <p:sp>
        <p:nvSpPr>
          <p:cNvPr id="244" name="Google Shape;244;p35"/>
          <p:cNvSpPr txBox="1"/>
          <p:nvPr/>
        </p:nvSpPr>
        <p:spPr>
          <a:xfrm>
            <a:off x="257250" y="340725"/>
            <a:ext cx="8630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FFFFFF"/>
                </a:solidFill>
                <a:latin typeface="Merriweather"/>
                <a:ea typeface="Merriweather"/>
                <a:cs typeface="Merriweather"/>
                <a:sym typeface="Merriweather"/>
              </a:rPr>
              <a:t>My Friend, My World Video</a:t>
            </a:r>
            <a:endParaRPr sz="2400" b="1">
              <a:solidFill>
                <a:srgbClr val="FFFFFF"/>
              </a:solidFill>
              <a:latin typeface="Merriweather"/>
              <a:ea typeface="Merriweather"/>
              <a:cs typeface="Merriweather"/>
              <a:sym typeface="Merriweather"/>
            </a:endParaRPr>
          </a:p>
        </p:txBody>
      </p:sp>
      <p:sp>
        <p:nvSpPr>
          <p:cNvPr id="2" name="Rectangle 1"/>
          <p:cNvSpPr/>
          <p:nvPr/>
        </p:nvSpPr>
        <p:spPr>
          <a:xfrm>
            <a:off x="3127015" y="4360962"/>
            <a:ext cx="2687045" cy="307777"/>
          </a:xfrm>
          <a:prstGeom prst="rect">
            <a:avLst/>
          </a:prstGeom>
        </p:spPr>
        <p:txBody>
          <a:bodyPr wrap="square">
            <a:spAutoFit/>
          </a:bodyPr>
          <a:lstStyle/>
          <a:p>
            <a:r>
              <a:rPr lang="en-US" dirty="0">
                <a:solidFill>
                  <a:schemeClr val="bg1"/>
                </a:solidFill>
                <a:hlinkClick r:id="rId5"/>
              </a:rPr>
              <a:t>https://youtu.be/1zMr2uUOXL8</a:t>
            </a:r>
            <a:r>
              <a:rPr lang="en-US" dirty="0">
                <a:solidFill>
                  <a:schemeClr val="bg1"/>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250" name="Google Shape;250;p36"/>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51" name="Google Shape;251;p36"/>
          <p:cNvSpPr/>
          <p:nvPr/>
        </p:nvSpPr>
        <p:spPr>
          <a:xfrm>
            <a:off x="525" y="0"/>
            <a:ext cx="9144000" cy="5143500"/>
          </a:xfrm>
          <a:prstGeom prst="rect">
            <a:avLst/>
          </a:prstGeom>
          <a:gradFill>
            <a:gsLst>
              <a:gs pos="0">
                <a:srgbClr val="D76E00"/>
              </a:gs>
              <a:gs pos="100000">
                <a:srgbClr val="E6913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6"/>
          <p:cNvSpPr/>
          <p:nvPr/>
        </p:nvSpPr>
        <p:spPr>
          <a:xfrm>
            <a:off x="257175" y="246875"/>
            <a:ext cx="8630700" cy="464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 name="Google Shape;253;p36"/>
          <p:cNvPicPr preferRelativeResize="0"/>
          <p:nvPr/>
        </p:nvPicPr>
        <p:blipFill rotWithShape="1">
          <a:blip r:embed="rId3">
            <a:alphaModFix/>
          </a:blip>
          <a:srcRect l="1746" r="1745"/>
          <a:stretch/>
        </p:blipFill>
        <p:spPr>
          <a:xfrm>
            <a:off x="348299" y="3185800"/>
            <a:ext cx="2153103" cy="1487179"/>
          </a:xfrm>
          <a:prstGeom prst="rect">
            <a:avLst/>
          </a:prstGeom>
          <a:noFill/>
          <a:ln>
            <a:noFill/>
          </a:ln>
        </p:spPr>
      </p:pic>
      <p:pic>
        <p:nvPicPr>
          <p:cNvPr id="254" name="Google Shape;254;p36"/>
          <p:cNvPicPr preferRelativeResize="0"/>
          <p:nvPr/>
        </p:nvPicPr>
        <p:blipFill rotWithShape="1">
          <a:blip r:embed="rId4">
            <a:alphaModFix/>
          </a:blip>
          <a:srcRect l="8892" t="16646" r="8999" b="6642"/>
          <a:stretch/>
        </p:blipFill>
        <p:spPr>
          <a:xfrm>
            <a:off x="6683849" y="3185800"/>
            <a:ext cx="2111852" cy="1482219"/>
          </a:xfrm>
          <a:prstGeom prst="rect">
            <a:avLst/>
          </a:prstGeom>
          <a:noFill/>
          <a:ln>
            <a:noFill/>
          </a:ln>
        </p:spPr>
      </p:pic>
      <p:pic>
        <p:nvPicPr>
          <p:cNvPr id="255" name="Google Shape;255;p36"/>
          <p:cNvPicPr preferRelativeResize="0"/>
          <p:nvPr/>
        </p:nvPicPr>
        <p:blipFill rotWithShape="1">
          <a:blip r:embed="rId5">
            <a:alphaModFix/>
          </a:blip>
          <a:srcRect l="2507" r="2506"/>
          <a:stretch/>
        </p:blipFill>
        <p:spPr>
          <a:xfrm>
            <a:off x="2460149" y="3185800"/>
            <a:ext cx="2111859" cy="1482219"/>
          </a:xfrm>
          <a:prstGeom prst="rect">
            <a:avLst/>
          </a:prstGeom>
          <a:noFill/>
          <a:ln>
            <a:noFill/>
          </a:ln>
        </p:spPr>
      </p:pic>
      <p:pic>
        <p:nvPicPr>
          <p:cNvPr id="256" name="Google Shape;256;p36"/>
          <p:cNvPicPr preferRelativeResize="0"/>
          <p:nvPr/>
        </p:nvPicPr>
        <p:blipFill rotWithShape="1">
          <a:blip r:embed="rId6">
            <a:alphaModFix/>
          </a:blip>
          <a:srcRect t="3649" b="48201"/>
          <a:stretch/>
        </p:blipFill>
        <p:spPr>
          <a:xfrm>
            <a:off x="4571999" y="3185801"/>
            <a:ext cx="2111848" cy="1482234"/>
          </a:xfrm>
          <a:prstGeom prst="rect">
            <a:avLst/>
          </a:prstGeom>
          <a:noFill/>
          <a:ln>
            <a:noFill/>
          </a:ln>
        </p:spPr>
      </p:pic>
      <p:pic>
        <p:nvPicPr>
          <p:cNvPr id="257" name="Google Shape;257;p36"/>
          <p:cNvPicPr preferRelativeResize="0"/>
          <p:nvPr/>
        </p:nvPicPr>
        <p:blipFill rotWithShape="1">
          <a:blip r:embed="rId7">
            <a:alphaModFix/>
          </a:blip>
          <a:srcRect l="24851" t="14182" r="8307" b="16565"/>
          <a:stretch/>
        </p:blipFill>
        <p:spPr>
          <a:xfrm>
            <a:off x="348299" y="445025"/>
            <a:ext cx="2153099" cy="1487169"/>
          </a:xfrm>
          <a:prstGeom prst="rect">
            <a:avLst/>
          </a:prstGeom>
          <a:noFill/>
          <a:ln>
            <a:noFill/>
          </a:ln>
        </p:spPr>
      </p:pic>
      <p:pic>
        <p:nvPicPr>
          <p:cNvPr id="258" name="Google Shape;258;p36"/>
          <p:cNvPicPr preferRelativeResize="0"/>
          <p:nvPr/>
        </p:nvPicPr>
        <p:blipFill rotWithShape="1">
          <a:blip r:embed="rId8">
            <a:alphaModFix/>
          </a:blip>
          <a:srcRect l="6028" t="6696" r="10469" b="15166"/>
          <a:stretch/>
        </p:blipFill>
        <p:spPr>
          <a:xfrm>
            <a:off x="6683849" y="445025"/>
            <a:ext cx="2111851" cy="1482221"/>
          </a:xfrm>
          <a:prstGeom prst="rect">
            <a:avLst/>
          </a:prstGeom>
          <a:noFill/>
          <a:ln>
            <a:noFill/>
          </a:ln>
        </p:spPr>
      </p:pic>
      <p:pic>
        <p:nvPicPr>
          <p:cNvPr id="259" name="Google Shape;259;p36"/>
          <p:cNvPicPr preferRelativeResize="0"/>
          <p:nvPr/>
        </p:nvPicPr>
        <p:blipFill rotWithShape="1">
          <a:blip r:embed="rId9">
            <a:alphaModFix/>
          </a:blip>
          <a:srcRect t="1408" b="1409"/>
          <a:stretch/>
        </p:blipFill>
        <p:spPr>
          <a:xfrm>
            <a:off x="2460149" y="445025"/>
            <a:ext cx="2111856" cy="1482221"/>
          </a:xfrm>
          <a:prstGeom prst="rect">
            <a:avLst/>
          </a:prstGeom>
          <a:noFill/>
          <a:ln>
            <a:noFill/>
          </a:ln>
        </p:spPr>
      </p:pic>
      <p:pic>
        <p:nvPicPr>
          <p:cNvPr id="260" name="Google Shape;260;p36"/>
          <p:cNvPicPr preferRelativeResize="0"/>
          <p:nvPr/>
        </p:nvPicPr>
        <p:blipFill rotWithShape="1">
          <a:blip r:embed="rId10">
            <a:alphaModFix/>
          </a:blip>
          <a:srcRect t="34505" b="12854"/>
          <a:stretch/>
        </p:blipFill>
        <p:spPr>
          <a:xfrm>
            <a:off x="4571999" y="445026"/>
            <a:ext cx="2111850" cy="1482230"/>
          </a:xfrm>
          <a:prstGeom prst="rect">
            <a:avLst/>
          </a:prstGeom>
          <a:noFill/>
          <a:ln>
            <a:noFill/>
          </a:ln>
        </p:spPr>
      </p:pic>
      <p:sp>
        <p:nvSpPr>
          <p:cNvPr id="261" name="Google Shape;261;p36"/>
          <p:cNvSpPr txBox="1"/>
          <p:nvPr/>
        </p:nvSpPr>
        <p:spPr>
          <a:xfrm>
            <a:off x="257325" y="2309975"/>
            <a:ext cx="8630700" cy="62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800" b="1">
                <a:solidFill>
                  <a:schemeClr val="dk1"/>
                </a:solidFill>
                <a:latin typeface="Merriweather"/>
                <a:ea typeface="Merriweather"/>
                <a:cs typeface="Merriweather"/>
                <a:sym typeface="Merriweather"/>
              </a:rPr>
              <a:t>Friendly Visiting</a:t>
            </a:r>
            <a:endParaRPr sz="1800" b="1" i="0" u="none" strike="noStrike" cap="none">
              <a:solidFill>
                <a:schemeClr val="dk1"/>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p:nvPr/>
        </p:nvSpPr>
        <p:spPr>
          <a:xfrm>
            <a:off x="4742779" y="1017726"/>
            <a:ext cx="4165721" cy="4125774"/>
          </a:xfrm>
          <a:prstGeom prst="rect">
            <a:avLst/>
          </a:prstGeom>
          <a:solidFill>
            <a:srgbClr val="C04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7"/>
          <p:cNvSpPr/>
          <p:nvPr/>
        </p:nvSpPr>
        <p:spPr>
          <a:xfrm>
            <a:off x="215110" y="1017726"/>
            <a:ext cx="4165721" cy="4125774"/>
          </a:xfrm>
          <a:prstGeom prst="rect">
            <a:avLst/>
          </a:prstGeom>
          <a:gradFill>
            <a:gsLst>
              <a:gs pos="0">
                <a:srgbClr val="A82B2B"/>
              </a:gs>
              <a:gs pos="100000">
                <a:srgbClr val="66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8" name="Google Shape;268;p37"/>
          <p:cNvPicPr preferRelativeResize="0"/>
          <p:nvPr/>
        </p:nvPicPr>
        <p:blipFill rotWithShape="1">
          <a:blip r:embed="rId3">
            <a:alphaModFix/>
          </a:blip>
          <a:srcRect l="1736" r="1746"/>
          <a:stretch/>
        </p:blipFill>
        <p:spPr>
          <a:xfrm>
            <a:off x="215111" y="1860753"/>
            <a:ext cx="4165720" cy="3028544"/>
          </a:xfrm>
          <a:prstGeom prst="rect">
            <a:avLst/>
          </a:prstGeom>
          <a:noFill/>
          <a:ln>
            <a:noFill/>
          </a:ln>
        </p:spPr>
      </p:pic>
      <p:pic>
        <p:nvPicPr>
          <p:cNvPr id="269" name="Google Shape;269;p37"/>
          <p:cNvPicPr preferRelativeResize="0"/>
          <p:nvPr/>
        </p:nvPicPr>
        <p:blipFill rotWithShape="1">
          <a:blip r:embed="rId4">
            <a:alphaModFix/>
          </a:blip>
          <a:srcRect l="2507" r="2506"/>
          <a:stretch/>
        </p:blipFill>
        <p:spPr>
          <a:xfrm>
            <a:off x="4742780" y="1844878"/>
            <a:ext cx="4165720" cy="3028544"/>
          </a:xfrm>
          <a:prstGeom prst="rect">
            <a:avLst/>
          </a:prstGeom>
          <a:noFill/>
          <a:ln>
            <a:noFill/>
          </a:ln>
        </p:spPr>
      </p:pic>
      <p:sp>
        <p:nvSpPr>
          <p:cNvPr id="270" name="Google Shape;270;p37"/>
          <p:cNvSpPr txBox="1"/>
          <p:nvPr/>
        </p:nvSpPr>
        <p:spPr>
          <a:xfrm>
            <a:off x="215112" y="1123950"/>
            <a:ext cx="4165720" cy="73680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Merriweather"/>
                <a:ea typeface="Merriweather"/>
                <a:cs typeface="Merriweather"/>
                <a:sym typeface="Merriweather"/>
              </a:rPr>
              <a:t>Friendly Helping</a:t>
            </a:r>
            <a:endParaRPr sz="1600" b="1" i="0" u="none" strike="noStrike" cap="none">
              <a:solidFill>
                <a:schemeClr val="lt1"/>
              </a:solidFill>
              <a:latin typeface="Merriweather"/>
              <a:ea typeface="Merriweather"/>
              <a:cs typeface="Merriweather"/>
              <a:sym typeface="Merriweather"/>
            </a:endParaRPr>
          </a:p>
        </p:txBody>
      </p:sp>
      <p:sp>
        <p:nvSpPr>
          <p:cNvPr id="271" name="Google Shape;271;p37"/>
          <p:cNvSpPr txBox="1"/>
          <p:nvPr/>
        </p:nvSpPr>
        <p:spPr>
          <a:xfrm>
            <a:off x="4742780" y="1123949"/>
            <a:ext cx="4165720" cy="72092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Merriweather"/>
                <a:ea typeface="Merriweather"/>
                <a:cs typeface="Merriweather"/>
                <a:sym typeface="Merriweather"/>
              </a:rPr>
              <a:t>Medical Escort</a:t>
            </a:r>
            <a:endParaRPr sz="1600" b="1" i="0" u="none" strike="noStrike" cap="none">
              <a:solidFill>
                <a:schemeClr val="lt1"/>
              </a:solidFill>
              <a:latin typeface="Merriweather"/>
              <a:ea typeface="Merriweather"/>
              <a:cs typeface="Merriweather"/>
              <a:sym typeface="Merriweather"/>
            </a:endParaRPr>
          </a:p>
        </p:txBody>
      </p:sp>
      <p:sp>
        <p:nvSpPr>
          <p:cNvPr id="272" name="Google Shape;272;p37"/>
          <p:cNvSpPr txBox="1"/>
          <p:nvPr/>
        </p:nvSpPr>
        <p:spPr>
          <a:xfrm>
            <a:off x="0" y="130699"/>
            <a:ext cx="9144000" cy="62865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Merriweather"/>
                <a:ea typeface="Merriweather"/>
                <a:cs typeface="Merriweather"/>
                <a:sym typeface="Merriweather"/>
              </a:rPr>
              <a:t>Short-Term Assistance</a:t>
            </a:r>
            <a:endParaRPr sz="1800" b="1" i="0" u="none" strike="noStrike" cap="none">
              <a:solidFill>
                <a:schemeClr val="dk1"/>
              </a:solidFill>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8"/>
          <p:cNvPicPr preferRelativeResize="0"/>
          <p:nvPr/>
        </p:nvPicPr>
        <p:blipFill rotWithShape="1">
          <a:blip r:embed="rId3">
            <a:alphaModFix/>
          </a:blip>
          <a:srcRect/>
          <a:stretch/>
        </p:blipFill>
        <p:spPr>
          <a:xfrm>
            <a:off x="0" y="3022601"/>
            <a:ext cx="3181349" cy="2120899"/>
          </a:xfrm>
          <a:prstGeom prst="rect">
            <a:avLst/>
          </a:prstGeom>
          <a:noFill/>
          <a:ln>
            <a:noFill/>
          </a:ln>
        </p:spPr>
      </p:pic>
      <p:pic>
        <p:nvPicPr>
          <p:cNvPr id="278" name="Google Shape;278;p38"/>
          <p:cNvPicPr preferRelativeResize="0"/>
          <p:nvPr/>
        </p:nvPicPr>
        <p:blipFill rotWithShape="1">
          <a:blip r:embed="rId4">
            <a:alphaModFix/>
          </a:blip>
          <a:srcRect/>
          <a:stretch/>
        </p:blipFill>
        <p:spPr>
          <a:xfrm>
            <a:off x="5962651" y="3022601"/>
            <a:ext cx="3181349" cy="2120899"/>
          </a:xfrm>
          <a:prstGeom prst="rect">
            <a:avLst/>
          </a:prstGeom>
          <a:noFill/>
          <a:ln>
            <a:noFill/>
          </a:ln>
        </p:spPr>
      </p:pic>
      <p:pic>
        <p:nvPicPr>
          <p:cNvPr id="279" name="Google Shape;279;p38"/>
          <p:cNvPicPr preferRelativeResize="0"/>
          <p:nvPr/>
        </p:nvPicPr>
        <p:blipFill rotWithShape="1">
          <a:blip r:embed="rId5">
            <a:alphaModFix/>
          </a:blip>
          <a:srcRect l="45807" t="18150" r="19818" b="36361"/>
          <a:stretch/>
        </p:blipFill>
        <p:spPr>
          <a:xfrm>
            <a:off x="3181350" y="3022601"/>
            <a:ext cx="2781302" cy="2120899"/>
          </a:xfrm>
          <a:prstGeom prst="rect">
            <a:avLst/>
          </a:prstGeom>
          <a:noFill/>
          <a:ln>
            <a:noFill/>
          </a:ln>
        </p:spPr>
      </p:pic>
      <p:grpSp>
        <p:nvGrpSpPr>
          <p:cNvPr id="280" name="Google Shape;280;p38"/>
          <p:cNvGrpSpPr/>
          <p:nvPr/>
        </p:nvGrpSpPr>
        <p:grpSpPr>
          <a:xfrm>
            <a:off x="-1" y="461962"/>
            <a:ext cx="9144000" cy="1495425"/>
            <a:chOff x="-1" y="328612"/>
            <a:chExt cx="9144000" cy="1495425"/>
          </a:xfrm>
        </p:grpSpPr>
        <p:sp>
          <p:nvSpPr>
            <p:cNvPr id="281" name="Google Shape;281;p38"/>
            <p:cNvSpPr/>
            <p:nvPr/>
          </p:nvSpPr>
          <p:spPr>
            <a:xfrm>
              <a:off x="-1" y="328612"/>
              <a:ext cx="9144000" cy="1495425"/>
            </a:xfrm>
            <a:prstGeom prst="rect">
              <a:avLst/>
            </a:prstGeom>
            <a:solidFill>
              <a:srgbClr val="99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8"/>
            <p:cNvSpPr/>
            <p:nvPr/>
          </p:nvSpPr>
          <p:spPr>
            <a:xfrm>
              <a:off x="142875" y="466725"/>
              <a:ext cx="8858250" cy="120967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8"/>
            <p:cNvSpPr txBox="1"/>
            <p:nvPr/>
          </p:nvSpPr>
          <p:spPr>
            <a:xfrm>
              <a:off x="142876" y="614362"/>
              <a:ext cx="8858250" cy="91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Merriweather"/>
                  <a:ea typeface="Merriweather"/>
                  <a:cs typeface="Merriweather"/>
                  <a:sym typeface="Merriweather"/>
                </a:rPr>
                <a:t>Adding life to years; not just more years to life. </a:t>
              </a:r>
              <a:endParaRPr/>
            </a:p>
            <a:p>
              <a:pPr marL="0" marR="0" lvl="0" indent="0" algn="ctr" rtl="0">
                <a:lnSpc>
                  <a:spcPct val="100000"/>
                </a:lnSpc>
                <a:spcBef>
                  <a:spcPts val="0"/>
                </a:spcBef>
                <a:spcAft>
                  <a:spcPts val="0"/>
                </a:spcAft>
                <a:buNone/>
              </a:pPr>
              <a:r>
                <a:rPr lang="en-US" sz="1800" b="1" i="0" u="none" strike="noStrike" cap="none">
                  <a:solidFill>
                    <a:schemeClr val="dk1"/>
                  </a:solidFill>
                  <a:latin typeface="Merriweather"/>
                  <a:ea typeface="Merriweather"/>
                  <a:cs typeface="Merriweather"/>
                  <a:sym typeface="Merriweather"/>
                </a:rPr>
                <a:t>Motto: American Gerontological Association, 1955</a:t>
              </a:r>
              <a:endParaRPr/>
            </a:p>
          </p:txBody>
        </p:sp>
      </p:grpSp>
      <p:sp>
        <p:nvSpPr>
          <p:cNvPr id="284" name="Google Shape;284;p38"/>
          <p:cNvSpPr txBox="1"/>
          <p:nvPr/>
        </p:nvSpPr>
        <p:spPr>
          <a:xfrm>
            <a:off x="5962650" y="2562225"/>
            <a:ext cx="3181349" cy="460376"/>
          </a:xfrm>
          <a:prstGeom prst="rect">
            <a:avLst/>
          </a:prstGeom>
          <a:solidFill>
            <a:srgbClr val="66006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Merriweather"/>
                <a:ea typeface="Merriweather"/>
                <a:cs typeface="Merriweather"/>
                <a:sym typeface="Merriweather"/>
              </a:rPr>
              <a:t>MusicWorks</a:t>
            </a:r>
            <a:endParaRPr sz="1600" b="1" i="0" u="none" strike="noStrike" cap="none">
              <a:solidFill>
                <a:schemeClr val="lt1"/>
              </a:solidFill>
              <a:latin typeface="Merriweather"/>
              <a:ea typeface="Merriweather"/>
              <a:cs typeface="Merriweather"/>
              <a:sym typeface="Merriweather"/>
            </a:endParaRPr>
          </a:p>
        </p:txBody>
      </p:sp>
      <p:sp>
        <p:nvSpPr>
          <p:cNvPr id="285" name="Google Shape;285;p38"/>
          <p:cNvSpPr txBox="1"/>
          <p:nvPr/>
        </p:nvSpPr>
        <p:spPr>
          <a:xfrm>
            <a:off x="3181350" y="2562225"/>
            <a:ext cx="2781300" cy="460500"/>
          </a:xfrm>
          <a:prstGeom prst="rect">
            <a:avLst/>
          </a:prstGeom>
          <a:solidFill>
            <a:srgbClr val="00999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Merriweather"/>
                <a:ea typeface="Merriweather"/>
                <a:cs typeface="Merriweather"/>
                <a:sym typeface="Merriweather"/>
              </a:rPr>
              <a:t>Relaxing Through Arts</a:t>
            </a:r>
            <a:endParaRPr sz="1600" b="1" i="0" u="none" strike="noStrike" cap="none">
              <a:solidFill>
                <a:schemeClr val="lt1"/>
              </a:solidFill>
              <a:latin typeface="Merriweather"/>
              <a:ea typeface="Merriweather"/>
              <a:cs typeface="Merriweather"/>
              <a:sym typeface="Merriweather"/>
            </a:endParaRPr>
          </a:p>
        </p:txBody>
      </p:sp>
      <p:sp>
        <p:nvSpPr>
          <p:cNvPr id="286" name="Google Shape;286;p38"/>
          <p:cNvSpPr txBox="1"/>
          <p:nvPr/>
        </p:nvSpPr>
        <p:spPr>
          <a:xfrm>
            <a:off x="-1" y="2562225"/>
            <a:ext cx="3181349" cy="457200"/>
          </a:xfrm>
          <a:prstGeom prst="rect">
            <a:avLst/>
          </a:prstGeom>
          <a:solidFill>
            <a:srgbClr val="9900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Merriweather"/>
                <a:ea typeface="Merriweather"/>
                <a:cs typeface="Merriweather"/>
                <a:sym typeface="Merriweather"/>
              </a:rPr>
              <a:t>PetPals</a:t>
            </a:r>
            <a:endParaRPr sz="1600" b="1" i="0" u="none" strike="noStrike" cap="none">
              <a:solidFill>
                <a:schemeClr val="lt1"/>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9"/>
          <p:cNvSpPr txBox="1"/>
          <p:nvPr/>
        </p:nvSpPr>
        <p:spPr>
          <a:xfrm>
            <a:off x="95249" y="263999"/>
            <a:ext cx="4476743" cy="82185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Merriweather"/>
                <a:ea typeface="Merriweather"/>
                <a:cs typeface="Merriweather"/>
                <a:sym typeface="Merriweather"/>
              </a:rPr>
              <a:t>Volunteer Caregiving</a:t>
            </a:r>
            <a:endParaRPr/>
          </a:p>
        </p:txBody>
      </p:sp>
      <p:pic>
        <p:nvPicPr>
          <p:cNvPr id="292" name="Google Shape;292;p39"/>
          <p:cNvPicPr preferRelativeResize="0"/>
          <p:nvPr/>
        </p:nvPicPr>
        <p:blipFill rotWithShape="1">
          <a:blip r:embed="rId3">
            <a:alphaModFix/>
          </a:blip>
          <a:srcRect t="15795" b="9129"/>
          <a:stretch/>
        </p:blipFill>
        <p:spPr>
          <a:xfrm>
            <a:off x="4572000" y="0"/>
            <a:ext cx="4567493" cy="5143500"/>
          </a:xfrm>
          <a:prstGeom prst="rect">
            <a:avLst/>
          </a:prstGeom>
          <a:noFill/>
          <a:ln>
            <a:noFill/>
          </a:ln>
        </p:spPr>
      </p:pic>
      <p:sp>
        <p:nvSpPr>
          <p:cNvPr id="293" name="Google Shape;293;p39"/>
          <p:cNvSpPr/>
          <p:nvPr/>
        </p:nvSpPr>
        <p:spPr>
          <a:xfrm>
            <a:off x="4571993" y="0"/>
            <a:ext cx="4567500" cy="5143500"/>
          </a:xfrm>
          <a:prstGeom prst="rect">
            <a:avLst/>
          </a:prstGeom>
          <a:solidFill>
            <a:srgbClr val="D76E00">
              <a:alpha val="5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9"/>
          <p:cNvSpPr txBox="1"/>
          <p:nvPr/>
        </p:nvSpPr>
        <p:spPr>
          <a:xfrm>
            <a:off x="95249" y="973474"/>
            <a:ext cx="4508700" cy="35985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Didact Gothic"/>
                <a:ea typeface="Didact Gothic"/>
                <a:cs typeface="Didact Gothic"/>
                <a:sym typeface="Didact Gothic"/>
              </a:rPr>
              <a:t>To learn more about </a:t>
            </a:r>
            <a:endParaRPr/>
          </a:p>
          <a:p>
            <a:pPr marL="0" marR="0" lvl="0" indent="0" algn="l" rtl="0">
              <a:lnSpc>
                <a:spcPct val="100000"/>
              </a:lnSpc>
              <a:spcBef>
                <a:spcPts val="0"/>
              </a:spcBef>
              <a:spcAft>
                <a:spcPts val="0"/>
              </a:spcAft>
              <a:buNone/>
            </a:pPr>
            <a:r>
              <a:rPr lang="en-US" sz="1800" b="1" i="0" u="none" strike="noStrike" cap="none">
                <a:solidFill>
                  <a:srgbClr val="EF8600"/>
                </a:solidFill>
                <a:latin typeface="Didact Gothic"/>
                <a:ea typeface="Didact Gothic"/>
                <a:cs typeface="Didact Gothic"/>
                <a:sym typeface="Didact Gothic"/>
              </a:rPr>
              <a:t>	</a:t>
            </a:r>
            <a:r>
              <a:rPr lang="en-US" sz="1800" b="0" i="0" u="none" strike="noStrike" cap="none">
                <a:solidFill>
                  <a:srgbClr val="EF8600"/>
                </a:solidFill>
                <a:latin typeface="Didact Gothic"/>
                <a:ea typeface="Didact Gothic"/>
                <a:cs typeface="Didact Gothic"/>
                <a:sym typeface="Didact Gothic"/>
              </a:rPr>
              <a:t>www.fw4elders.org</a:t>
            </a:r>
            <a:endParaRPr/>
          </a:p>
          <a:p>
            <a:pPr marL="0" marR="0" lvl="0" indent="0" algn="l" rtl="0">
              <a:lnSpc>
                <a:spcPct val="100000"/>
              </a:lnSpc>
              <a:spcBef>
                <a:spcPts val="0"/>
              </a:spcBef>
              <a:spcAft>
                <a:spcPts val="0"/>
              </a:spcAft>
              <a:buNone/>
            </a:pPr>
            <a:r>
              <a:rPr lang="en-US" sz="1800" b="0" i="0" u="none" strike="noStrike" cap="none">
                <a:solidFill>
                  <a:srgbClr val="EF8600"/>
                </a:solidFill>
                <a:latin typeface="Didact Gothic"/>
                <a:ea typeface="Didact Gothic"/>
                <a:cs typeface="Didact Gothic"/>
                <a:sym typeface="Didact Gothic"/>
              </a:rPr>
              <a:t>	jscekel-cerrotti@fw4elders.org</a:t>
            </a:r>
            <a:endParaRPr sz="1800" b="0" i="0" u="none" strike="noStrike" cap="none">
              <a:solidFill>
                <a:srgbClr val="EF8600"/>
              </a:solidFill>
              <a:latin typeface="Didact Gothic"/>
              <a:ea typeface="Didact Gothic"/>
              <a:cs typeface="Didact Gothic"/>
              <a:sym typeface="Didact Gothic"/>
            </a:endParaRPr>
          </a:p>
          <a:p>
            <a:pPr marL="0" marR="0" lvl="0" indent="0" algn="l" rtl="0">
              <a:lnSpc>
                <a:spcPct val="100000"/>
              </a:lnSpc>
              <a:spcBef>
                <a:spcPts val="0"/>
              </a:spcBef>
              <a:spcAft>
                <a:spcPts val="0"/>
              </a:spcAft>
              <a:buNone/>
            </a:pPr>
            <a:endParaRPr sz="1600" b="0" i="0" u="none" strike="noStrike" cap="none">
              <a:solidFill>
                <a:schemeClr val="dk1"/>
              </a:solidFill>
              <a:latin typeface="Didact Gothic"/>
              <a:ea typeface="Didact Gothic"/>
              <a:cs typeface="Didact Gothic"/>
              <a:sym typeface="Didact Gothic"/>
            </a:endParaRPr>
          </a:p>
          <a:p>
            <a:pPr marL="0" marR="0" lvl="0" indent="0" algn="l" rtl="0">
              <a:lnSpc>
                <a:spcPct val="100000"/>
              </a:lnSpc>
              <a:spcBef>
                <a:spcPts val="0"/>
              </a:spcBef>
              <a:spcAft>
                <a:spcPts val="0"/>
              </a:spcAft>
              <a:buNone/>
            </a:pPr>
            <a:r>
              <a:rPr lang="en-US" sz="1600" b="0" i="0" u="none" strike="noStrike" cap="none">
                <a:solidFill>
                  <a:schemeClr val="dk1"/>
                </a:solidFill>
                <a:latin typeface="Didact Gothic"/>
                <a:ea typeface="Didact Gothic"/>
                <a:cs typeface="Didact Gothic"/>
                <a:sym typeface="Didact Gothic"/>
              </a:rPr>
              <a:t>To find a volunteer caregiving program near you or to start a new program: </a:t>
            </a:r>
            <a:endParaRPr/>
          </a:p>
          <a:p>
            <a:pPr marL="0" marR="0" lvl="0" indent="0" algn="l" rtl="0">
              <a:lnSpc>
                <a:spcPct val="100000"/>
              </a:lnSpc>
              <a:spcBef>
                <a:spcPts val="0"/>
              </a:spcBef>
              <a:spcAft>
                <a:spcPts val="0"/>
              </a:spcAft>
              <a:buNone/>
            </a:pPr>
            <a:r>
              <a:rPr lang="en-US" sz="1600" b="1" i="0" u="none" strike="noStrike" cap="none">
                <a:solidFill>
                  <a:schemeClr val="dk1"/>
                </a:solidFill>
                <a:latin typeface="Didact Gothic"/>
                <a:ea typeface="Didact Gothic"/>
                <a:cs typeface="Didact Gothic"/>
                <a:sym typeface="Didact Gothic"/>
              </a:rPr>
              <a:t>National Volunteer Caregiving Network 	</a:t>
            </a:r>
            <a:r>
              <a:rPr lang="en-US" sz="1800" b="0" i="0" u="none" strike="noStrike" cap="none">
                <a:solidFill>
                  <a:srgbClr val="EF8600"/>
                </a:solidFill>
                <a:latin typeface="Didact Gothic"/>
                <a:ea typeface="Didact Gothic"/>
                <a:cs typeface="Didact Gothic"/>
                <a:sym typeface="Didact Gothic"/>
              </a:rPr>
              <a:t>https://nvcnetwork.org/wp/</a:t>
            </a:r>
            <a:endParaRPr/>
          </a:p>
          <a:p>
            <a:pPr marL="0" marR="0" lvl="0" indent="0" algn="l" rtl="0">
              <a:lnSpc>
                <a:spcPct val="100000"/>
              </a:lnSpc>
              <a:spcBef>
                <a:spcPts val="0"/>
              </a:spcBef>
              <a:spcAft>
                <a:spcPts val="0"/>
              </a:spcAft>
              <a:buNone/>
            </a:pPr>
            <a:r>
              <a:rPr lang="en-US" sz="1800" b="0" i="0" u="none" strike="noStrike" cap="none">
                <a:solidFill>
                  <a:srgbClr val="EF8600"/>
                </a:solidFill>
                <a:latin typeface="Didact Gothic"/>
                <a:ea typeface="Didact Gothic"/>
                <a:cs typeface="Didact Gothic"/>
                <a:sym typeface="Didact Gothic"/>
              </a:rPr>
              <a:t>	info@nvcn.org</a:t>
            </a:r>
            <a:endParaRPr/>
          </a:p>
        </p:txBody>
      </p:sp>
      <p:pic>
        <p:nvPicPr>
          <p:cNvPr id="295" name="Google Shape;295;p39"/>
          <p:cNvPicPr preferRelativeResize="0"/>
          <p:nvPr/>
        </p:nvPicPr>
        <p:blipFill rotWithShape="1">
          <a:blip r:embed="rId4">
            <a:alphaModFix/>
          </a:blip>
          <a:srcRect/>
          <a:stretch/>
        </p:blipFill>
        <p:spPr>
          <a:xfrm>
            <a:off x="2004217" y="1354475"/>
            <a:ext cx="2043907" cy="512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p:nvPr/>
        </p:nvSpPr>
        <p:spPr>
          <a:xfrm>
            <a:off x="0" y="0"/>
            <a:ext cx="9144000" cy="5143500"/>
          </a:xfrm>
          <a:prstGeom prst="rect">
            <a:avLst/>
          </a:prstGeom>
          <a:gradFill>
            <a:gsLst>
              <a:gs pos="0">
                <a:srgbClr val="A82B2B"/>
              </a:gs>
              <a:gs pos="100000">
                <a:srgbClr val="6600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21" name="Google Shape;12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122" name="Google Shape;122;p25"/>
          <p:cNvSpPr/>
          <p:nvPr/>
        </p:nvSpPr>
        <p:spPr>
          <a:xfrm>
            <a:off x="257175" y="246875"/>
            <a:ext cx="8630700" cy="464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5"/>
          <p:cNvSpPr txBox="1"/>
          <p:nvPr/>
        </p:nvSpPr>
        <p:spPr>
          <a:xfrm>
            <a:off x="302850" y="534825"/>
            <a:ext cx="85383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Merriweather"/>
                <a:ea typeface="Merriweather"/>
                <a:cs typeface="Merriweather"/>
                <a:sym typeface="Merriweather"/>
              </a:rPr>
              <a:t>A “Silver Tsunami”</a:t>
            </a:r>
            <a:endParaRPr sz="2800" b="1" i="0" u="none" strike="noStrike" cap="none">
              <a:solidFill>
                <a:srgbClr val="000000"/>
              </a:solidFill>
              <a:latin typeface="Merriweather"/>
              <a:ea typeface="Merriweather"/>
              <a:cs typeface="Merriweather"/>
              <a:sym typeface="Merriweather"/>
            </a:endParaRPr>
          </a:p>
        </p:txBody>
      </p:sp>
      <p:graphicFrame>
        <p:nvGraphicFramePr>
          <p:cNvPr id="124" name="Google Shape;124;p25"/>
          <p:cNvGraphicFramePr/>
          <p:nvPr/>
        </p:nvGraphicFramePr>
        <p:xfrm>
          <a:off x="532687" y="1990724"/>
          <a:ext cx="7782625" cy="1495425"/>
        </p:xfrm>
        <a:graphic>
          <a:graphicData uri="http://schemas.openxmlformats.org/drawingml/2006/table">
            <a:tbl>
              <a:tblPr firstRow="1" firstCol="1" bandRow="1">
                <a:noFill/>
                <a:tableStyleId>{6D3A42ED-B728-4F92-A45F-E257CAA653E3}</a:tableStyleId>
              </a:tblPr>
              <a:tblGrid>
                <a:gridCol w="2036150">
                  <a:extLst>
                    <a:ext uri="{9D8B030D-6E8A-4147-A177-3AD203B41FA5}">
                      <a16:colId xmlns:a16="http://schemas.microsoft.com/office/drawing/2014/main" val="20000"/>
                    </a:ext>
                  </a:extLst>
                </a:gridCol>
                <a:gridCol w="2036150">
                  <a:extLst>
                    <a:ext uri="{9D8B030D-6E8A-4147-A177-3AD203B41FA5}">
                      <a16:colId xmlns:a16="http://schemas.microsoft.com/office/drawing/2014/main" val="20001"/>
                    </a:ext>
                  </a:extLst>
                </a:gridCol>
                <a:gridCol w="2111575">
                  <a:extLst>
                    <a:ext uri="{9D8B030D-6E8A-4147-A177-3AD203B41FA5}">
                      <a16:colId xmlns:a16="http://schemas.microsoft.com/office/drawing/2014/main" val="20002"/>
                    </a:ext>
                  </a:extLst>
                </a:gridCol>
                <a:gridCol w="1598750">
                  <a:extLst>
                    <a:ext uri="{9D8B030D-6E8A-4147-A177-3AD203B41FA5}">
                      <a16:colId xmlns:a16="http://schemas.microsoft.com/office/drawing/2014/main" val="20003"/>
                    </a:ext>
                  </a:extLst>
                </a:gridCol>
              </a:tblGrid>
              <a:tr h="837425">
                <a:tc>
                  <a:txBody>
                    <a:bodyPr/>
                    <a:lstStyle/>
                    <a:p>
                      <a:pPr marL="0" marR="0" lvl="0" indent="0" algn="ctr" rtl="0">
                        <a:lnSpc>
                          <a:spcPct val="115000"/>
                        </a:lnSpc>
                        <a:spcBef>
                          <a:spcPts val="0"/>
                        </a:spcBef>
                        <a:spcAft>
                          <a:spcPts val="0"/>
                        </a:spcAft>
                        <a:buNone/>
                      </a:pPr>
                      <a:r>
                        <a:rPr lang="en-US" sz="1400" u="none" strike="noStrike" cap="none">
                          <a:solidFill>
                            <a:schemeClr val="dk1"/>
                          </a:solidFill>
                        </a:rPr>
                        <a:t>In 1900</a:t>
                      </a:r>
                      <a:endParaRPr sz="1100" u="none" strike="noStrike" cap="none">
                        <a:solidFill>
                          <a:schemeClr val="dk1"/>
                        </a:solidFill>
                        <a:latin typeface="Calibri"/>
                        <a:ea typeface="Calibri"/>
                        <a:cs typeface="Calibri"/>
                        <a:sym typeface="Calibri"/>
                      </a:endParaRPr>
                    </a:p>
                  </a:txBody>
                  <a:tcPr marL="68575" marR="68575" marT="0" marB="0" anchor="ctr">
                    <a:lnB w="12700"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15000"/>
                        </a:lnSpc>
                        <a:spcBef>
                          <a:spcPts val="0"/>
                        </a:spcBef>
                        <a:spcAft>
                          <a:spcPts val="0"/>
                        </a:spcAft>
                        <a:buNone/>
                      </a:pPr>
                      <a:r>
                        <a:rPr lang="en-US" sz="1400" u="none" strike="noStrike" cap="none">
                          <a:solidFill>
                            <a:schemeClr val="dk1"/>
                          </a:solidFill>
                        </a:rPr>
                        <a:t>In 1980</a:t>
                      </a:r>
                      <a:endParaRPr sz="1100" u="none" strike="noStrike" cap="none">
                        <a:solidFill>
                          <a:schemeClr val="dk1"/>
                        </a:solidFill>
                        <a:latin typeface="Calibri"/>
                        <a:ea typeface="Calibri"/>
                        <a:cs typeface="Calibri"/>
                        <a:sym typeface="Calibri"/>
                      </a:endParaRPr>
                    </a:p>
                  </a:txBody>
                  <a:tcPr marL="68575" marR="68575" marT="0" marB="0" anchor="ctr">
                    <a:lnB w="12700"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15000"/>
                        </a:lnSpc>
                        <a:spcBef>
                          <a:spcPts val="0"/>
                        </a:spcBef>
                        <a:spcAft>
                          <a:spcPts val="0"/>
                        </a:spcAft>
                        <a:buNone/>
                      </a:pPr>
                      <a:r>
                        <a:rPr lang="en-US" sz="1400" u="none" strike="noStrike" cap="none">
                          <a:solidFill>
                            <a:schemeClr val="dk1"/>
                          </a:solidFill>
                        </a:rPr>
                        <a:t>In 2010</a:t>
                      </a:r>
                      <a:endParaRPr sz="1100" u="none" strike="noStrike" cap="none">
                        <a:solidFill>
                          <a:schemeClr val="dk1"/>
                        </a:solidFill>
                        <a:latin typeface="Calibri"/>
                        <a:ea typeface="Calibri"/>
                        <a:cs typeface="Calibri"/>
                        <a:sym typeface="Calibri"/>
                      </a:endParaRPr>
                    </a:p>
                  </a:txBody>
                  <a:tcPr marL="68575" marR="68575" marT="0" marB="0" anchor="ctr">
                    <a:lnB w="12700"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15000"/>
                        </a:lnSpc>
                        <a:spcBef>
                          <a:spcPts val="0"/>
                        </a:spcBef>
                        <a:spcAft>
                          <a:spcPts val="0"/>
                        </a:spcAft>
                        <a:buNone/>
                      </a:pPr>
                      <a:r>
                        <a:rPr lang="en-US" sz="1400" u="none" strike="noStrike" cap="none">
                          <a:solidFill>
                            <a:schemeClr val="dk1"/>
                          </a:solidFill>
                        </a:rPr>
                        <a:t>In 2050</a:t>
                      </a:r>
                      <a:endParaRPr sz="1100" u="none" strike="noStrike" cap="none">
                        <a:solidFill>
                          <a:schemeClr val="dk1"/>
                        </a:solidFill>
                        <a:latin typeface="Calibri"/>
                        <a:ea typeface="Calibri"/>
                        <a:cs typeface="Calibri"/>
                        <a:sym typeface="Calibri"/>
                      </a:endParaRPr>
                    </a:p>
                  </a:txBody>
                  <a:tcPr marL="68575" marR="68575" marT="0" marB="0" anchor="ctr">
                    <a:lnB w="12700" cap="flat" cmpd="sng">
                      <a:solidFill>
                        <a:schemeClr val="dk1"/>
                      </a:solidFill>
                      <a:prstDash val="solid"/>
                      <a:round/>
                      <a:headEnd type="none" w="sm" len="sm"/>
                      <a:tailEnd type="none" w="sm" len="sm"/>
                    </a:lnB>
                    <a:solidFill>
                      <a:srgbClr val="BCBCBC"/>
                    </a:solidFill>
                  </a:tcPr>
                </a:tc>
                <a:extLst>
                  <a:ext uri="{0D108BD9-81ED-4DB2-BD59-A6C34878D82A}">
                    <a16:rowId xmlns:a16="http://schemas.microsoft.com/office/drawing/2014/main" val="10000"/>
                  </a:ext>
                </a:extLst>
              </a:tr>
              <a:tr h="658000">
                <a:tc>
                  <a:txBody>
                    <a:bodyPr/>
                    <a:lstStyle/>
                    <a:p>
                      <a:pPr marL="0" marR="0" lvl="0" indent="0" algn="ctr" rtl="0">
                        <a:lnSpc>
                          <a:spcPct val="115000"/>
                        </a:lnSpc>
                        <a:spcBef>
                          <a:spcPts val="0"/>
                        </a:spcBef>
                        <a:spcAft>
                          <a:spcPts val="0"/>
                        </a:spcAft>
                        <a:buNone/>
                      </a:pPr>
                      <a:r>
                        <a:rPr lang="en-US" sz="1100" b="0" u="none" strike="noStrike" cap="none">
                          <a:solidFill>
                            <a:schemeClr val="dk1"/>
                          </a:solidFill>
                          <a:latin typeface="Arial"/>
                          <a:ea typeface="Arial"/>
                          <a:cs typeface="Arial"/>
                          <a:sym typeface="Arial"/>
                        </a:rPr>
                        <a:t>3 million</a:t>
                      </a:r>
                      <a:endParaRPr sz="1100" b="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None/>
                      </a:pPr>
                      <a:r>
                        <a:rPr lang="en-US" sz="1100" b="0" u="none" strike="noStrike" cap="none">
                          <a:solidFill>
                            <a:schemeClr val="dk1"/>
                          </a:solidFill>
                        </a:rPr>
                        <a:t>26  million </a:t>
                      </a:r>
                      <a:endParaRPr sz="11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None/>
                      </a:pPr>
                      <a:r>
                        <a:rPr lang="en-US" sz="1100" u="none" strike="noStrike" cap="none">
                          <a:solidFill>
                            <a:schemeClr val="dk1"/>
                          </a:solidFill>
                        </a:rPr>
                        <a:t>40 million </a:t>
                      </a:r>
                      <a:endParaRPr sz="110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None/>
                      </a:pPr>
                      <a:endParaRPr sz="1100" u="none" strike="noStrike" cap="none">
                        <a:solidFill>
                          <a:schemeClr val="dk1"/>
                        </a:solidFill>
                      </a:endParaRPr>
                    </a:p>
                    <a:p>
                      <a:pPr marL="0" marR="0" lvl="0" indent="0" algn="ctr" rtl="0">
                        <a:lnSpc>
                          <a:spcPct val="115000"/>
                        </a:lnSpc>
                        <a:spcBef>
                          <a:spcPts val="0"/>
                        </a:spcBef>
                        <a:spcAft>
                          <a:spcPts val="0"/>
                        </a:spcAft>
                        <a:buNone/>
                      </a:pPr>
                      <a:r>
                        <a:rPr lang="en-US" sz="1100" u="none" strike="noStrike" cap="none">
                          <a:solidFill>
                            <a:schemeClr val="dk1"/>
                          </a:solidFill>
                        </a:rPr>
                        <a:t>81 million </a:t>
                      </a:r>
                      <a:endParaRPr/>
                    </a:p>
                    <a:p>
                      <a:pPr marL="0" marR="0" lvl="0" indent="0" algn="ctr" rtl="0">
                        <a:lnSpc>
                          <a:spcPct val="115000"/>
                        </a:lnSpc>
                        <a:spcBef>
                          <a:spcPts val="0"/>
                        </a:spcBef>
                        <a:spcAft>
                          <a:spcPts val="0"/>
                        </a:spcAft>
                        <a:buNone/>
                      </a:pPr>
                      <a:r>
                        <a:rPr lang="en-US" sz="1100" u="none" strike="noStrike" cap="none">
                          <a:solidFill>
                            <a:schemeClr val="dk1"/>
                          </a:solidFill>
                        </a:rPr>
                        <a:t> </a:t>
                      </a:r>
                      <a:endParaRPr sz="110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25" name="Google Shape;125;p25"/>
          <p:cNvSpPr txBox="1"/>
          <p:nvPr/>
        </p:nvSpPr>
        <p:spPr>
          <a:xfrm>
            <a:off x="2743200" y="1314450"/>
            <a:ext cx="366712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sng" strike="noStrike" cap="none">
                <a:solidFill>
                  <a:srgbClr val="000000"/>
                </a:solidFill>
                <a:latin typeface="Arial"/>
                <a:ea typeface="Arial"/>
                <a:cs typeface="Arial"/>
                <a:sym typeface="Arial"/>
              </a:rPr>
              <a:t>Number of American Adults 65+</a:t>
            </a:r>
            <a:endParaRPr sz="1800" b="1" i="0" u="sng"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31" name="Google Shape;131;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800"/>
              <a:buNone/>
            </a:pPr>
            <a:endParaRPr/>
          </a:p>
        </p:txBody>
      </p:sp>
      <p:sp>
        <p:nvSpPr>
          <p:cNvPr id="132" name="Google Shape;132;p26"/>
          <p:cNvSpPr/>
          <p:nvPr/>
        </p:nvSpPr>
        <p:spPr>
          <a:xfrm>
            <a:off x="525" y="0"/>
            <a:ext cx="9144000" cy="5143500"/>
          </a:xfrm>
          <a:prstGeom prst="rect">
            <a:avLst/>
          </a:prstGeom>
          <a:solidFill>
            <a:srgbClr val="C04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6"/>
          <p:cNvSpPr txBox="1"/>
          <p:nvPr/>
        </p:nvSpPr>
        <p:spPr>
          <a:xfrm>
            <a:off x="447676" y="1256324"/>
            <a:ext cx="3781424" cy="22869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b="0" i="0" u="none" strike="noStrike" cap="none">
              <a:solidFill>
                <a:srgbClr val="222222"/>
              </a:solidFill>
              <a:latin typeface="Didact Gothic"/>
              <a:ea typeface="Didact Gothic"/>
              <a:cs typeface="Didact Gothic"/>
              <a:sym typeface="Didact Gothic"/>
            </a:endParaRPr>
          </a:p>
          <a:p>
            <a:pPr marL="0" marR="0" lvl="0" indent="0" algn="l" rtl="0">
              <a:lnSpc>
                <a:spcPct val="100000"/>
              </a:lnSpc>
              <a:spcBef>
                <a:spcPts val="0"/>
              </a:spcBef>
              <a:spcAft>
                <a:spcPts val="0"/>
              </a:spcAft>
              <a:buNone/>
            </a:pPr>
            <a:endParaRPr sz="1600" b="0" i="0" u="none" strike="noStrike" cap="none">
              <a:solidFill>
                <a:srgbClr val="222222"/>
              </a:solidFill>
              <a:latin typeface="Didact Gothic"/>
              <a:ea typeface="Didact Gothic"/>
              <a:cs typeface="Didact Gothic"/>
              <a:sym typeface="Didact Gothic"/>
            </a:endParaRPr>
          </a:p>
        </p:txBody>
      </p:sp>
      <p:pic>
        <p:nvPicPr>
          <p:cNvPr id="134" name="Google Shape;134;p26" descr="Related image"/>
          <p:cNvPicPr preferRelativeResize="0"/>
          <p:nvPr/>
        </p:nvPicPr>
        <p:blipFill rotWithShape="1">
          <a:blip r:embed="rId3">
            <a:alphaModFix/>
          </a:blip>
          <a:srcRect/>
          <a:stretch/>
        </p:blipFill>
        <p:spPr>
          <a:xfrm>
            <a:off x="2140014" y="0"/>
            <a:ext cx="4865022" cy="515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p:nvPr/>
        </p:nvSpPr>
        <p:spPr>
          <a:xfrm>
            <a:off x="0" y="0"/>
            <a:ext cx="9144000" cy="5143500"/>
          </a:xfrm>
          <a:prstGeom prst="rect">
            <a:avLst/>
          </a:prstGeom>
          <a:gradFill>
            <a:gsLst>
              <a:gs pos="0">
                <a:srgbClr val="A82B2B"/>
              </a:gs>
              <a:gs pos="100000">
                <a:srgbClr val="6600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41" name="Google Shape;14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142" name="Google Shape;142;p27"/>
          <p:cNvSpPr/>
          <p:nvPr/>
        </p:nvSpPr>
        <p:spPr>
          <a:xfrm>
            <a:off x="257175" y="246875"/>
            <a:ext cx="8630700" cy="464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7"/>
          <p:cNvSpPr txBox="1"/>
          <p:nvPr/>
        </p:nvSpPr>
        <p:spPr>
          <a:xfrm>
            <a:off x="302850" y="534825"/>
            <a:ext cx="85383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Merriweather"/>
                <a:ea typeface="Merriweather"/>
                <a:cs typeface="Merriweather"/>
                <a:sym typeface="Merriweather"/>
              </a:rPr>
              <a:t>The Elderly Support Ratio</a:t>
            </a:r>
            <a:endParaRPr sz="2800" b="1" i="0" u="none" strike="noStrike" cap="none">
              <a:solidFill>
                <a:srgbClr val="000000"/>
              </a:solidFill>
              <a:latin typeface="Merriweather"/>
              <a:ea typeface="Merriweather"/>
              <a:cs typeface="Merriweather"/>
              <a:sym typeface="Merriweather"/>
            </a:endParaRPr>
          </a:p>
        </p:txBody>
      </p:sp>
      <p:grpSp>
        <p:nvGrpSpPr>
          <p:cNvPr id="144" name="Google Shape;144;p27"/>
          <p:cNvGrpSpPr/>
          <p:nvPr/>
        </p:nvGrpSpPr>
        <p:grpSpPr>
          <a:xfrm>
            <a:off x="3982587" y="1142025"/>
            <a:ext cx="3456437" cy="3148053"/>
            <a:chOff x="3982587" y="1142025"/>
            <a:chExt cx="3456437" cy="3148053"/>
          </a:xfrm>
        </p:grpSpPr>
        <p:pic>
          <p:nvPicPr>
            <p:cNvPr id="145" name="Google Shape;145;p27" descr="Related image"/>
            <p:cNvPicPr preferRelativeResize="0"/>
            <p:nvPr/>
          </p:nvPicPr>
          <p:blipFill rotWithShape="1">
            <a:blip r:embed="rId3">
              <a:alphaModFix/>
            </a:blip>
            <a:srcRect l="26315" r="26691" b="63158"/>
            <a:stretch/>
          </p:blipFill>
          <p:spPr>
            <a:xfrm>
              <a:off x="5331440" y="1142025"/>
              <a:ext cx="1454233" cy="1194807"/>
            </a:xfrm>
            <a:prstGeom prst="rect">
              <a:avLst/>
            </a:prstGeom>
            <a:noFill/>
            <a:ln>
              <a:noFill/>
            </a:ln>
          </p:spPr>
        </p:pic>
        <p:pic>
          <p:nvPicPr>
            <p:cNvPr id="146" name="Google Shape;146;p27" descr="Related image"/>
            <p:cNvPicPr preferRelativeResize="0"/>
            <p:nvPr/>
          </p:nvPicPr>
          <p:blipFill rotWithShape="1">
            <a:blip r:embed="rId4">
              <a:alphaModFix/>
            </a:blip>
            <a:srcRect l="26315" r="26691" b="63158"/>
            <a:stretch/>
          </p:blipFill>
          <p:spPr>
            <a:xfrm>
              <a:off x="4635938" y="1739429"/>
              <a:ext cx="1454233" cy="1194807"/>
            </a:xfrm>
            <a:prstGeom prst="rect">
              <a:avLst/>
            </a:prstGeom>
            <a:noFill/>
            <a:ln>
              <a:noFill/>
            </a:ln>
          </p:spPr>
        </p:pic>
        <p:pic>
          <p:nvPicPr>
            <p:cNvPr id="147" name="Google Shape;147;p27" descr="Related image"/>
            <p:cNvPicPr preferRelativeResize="0"/>
            <p:nvPr/>
          </p:nvPicPr>
          <p:blipFill rotWithShape="1">
            <a:blip r:embed="rId4">
              <a:alphaModFix/>
            </a:blip>
            <a:srcRect l="26315" r="26691" b="63158"/>
            <a:stretch/>
          </p:blipFill>
          <p:spPr>
            <a:xfrm>
              <a:off x="5984791" y="1739429"/>
              <a:ext cx="1454233" cy="1194807"/>
            </a:xfrm>
            <a:prstGeom prst="rect">
              <a:avLst/>
            </a:prstGeom>
            <a:noFill/>
            <a:ln>
              <a:noFill/>
            </a:ln>
          </p:spPr>
        </p:pic>
        <p:pic>
          <p:nvPicPr>
            <p:cNvPr id="148" name="Google Shape;148;p27" descr="Related image"/>
            <p:cNvPicPr preferRelativeResize="0"/>
            <p:nvPr/>
          </p:nvPicPr>
          <p:blipFill rotWithShape="1">
            <a:blip r:embed="rId4">
              <a:alphaModFix/>
            </a:blip>
            <a:srcRect l="26315" r="26691" b="63158"/>
            <a:stretch/>
          </p:blipFill>
          <p:spPr>
            <a:xfrm>
              <a:off x="5331440" y="2358958"/>
              <a:ext cx="1454233" cy="1194807"/>
            </a:xfrm>
            <a:prstGeom prst="rect">
              <a:avLst/>
            </a:prstGeom>
            <a:noFill/>
            <a:ln>
              <a:noFill/>
            </a:ln>
          </p:spPr>
        </p:pic>
        <p:pic>
          <p:nvPicPr>
            <p:cNvPr id="149" name="Google Shape;149;p27" descr="Related image"/>
            <p:cNvPicPr preferRelativeResize="0"/>
            <p:nvPr/>
          </p:nvPicPr>
          <p:blipFill rotWithShape="1">
            <a:blip r:embed="rId4">
              <a:alphaModFix/>
            </a:blip>
            <a:srcRect l="26315" r="26691" b="63158"/>
            <a:stretch/>
          </p:blipFill>
          <p:spPr>
            <a:xfrm>
              <a:off x="5942640" y="3095271"/>
              <a:ext cx="1454233" cy="1194807"/>
            </a:xfrm>
            <a:prstGeom prst="rect">
              <a:avLst/>
            </a:prstGeom>
            <a:noFill/>
            <a:ln>
              <a:noFill/>
            </a:ln>
          </p:spPr>
        </p:pic>
        <p:pic>
          <p:nvPicPr>
            <p:cNvPr id="150" name="Google Shape;150;p27" descr="Related image"/>
            <p:cNvPicPr preferRelativeResize="0"/>
            <p:nvPr/>
          </p:nvPicPr>
          <p:blipFill rotWithShape="1">
            <a:blip r:embed="rId4">
              <a:alphaModFix/>
            </a:blip>
            <a:srcRect l="26315" r="26691" b="63158"/>
            <a:stretch/>
          </p:blipFill>
          <p:spPr>
            <a:xfrm>
              <a:off x="3982587" y="2381085"/>
              <a:ext cx="1454233" cy="1194807"/>
            </a:xfrm>
            <a:prstGeom prst="rect">
              <a:avLst/>
            </a:prstGeom>
            <a:noFill/>
            <a:ln>
              <a:noFill/>
            </a:ln>
          </p:spPr>
        </p:pic>
        <p:pic>
          <p:nvPicPr>
            <p:cNvPr id="151" name="Google Shape;151;p27" descr="Related image"/>
            <p:cNvPicPr preferRelativeResize="0"/>
            <p:nvPr/>
          </p:nvPicPr>
          <p:blipFill rotWithShape="1">
            <a:blip r:embed="rId4">
              <a:alphaModFix/>
            </a:blip>
            <a:srcRect l="26315" r="26691" b="63158"/>
            <a:stretch/>
          </p:blipFill>
          <p:spPr>
            <a:xfrm>
              <a:off x="4593786" y="3089119"/>
              <a:ext cx="1454233" cy="1194807"/>
            </a:xfrm>
            <a:prstGeom prst="rect">
              <a:avLst/>
            </a:prstGeom>
            <a:noFill/>
            <a:ln>
              <a:noFill/>
            </a:ln>
          </p:spPr>
        </p:pic>
      </p:grpSp>
      <p:sp>
        <p:nvSpPr>
          <p:cNvPr id="152" name="Google Shape;152;p27"/>
          <p:cNvSpPr txBox="1"/>
          <p:nvPr/>
        </p:nvSpPr>
        <p:spPr>
          <a:xfrm>
            <a:off x="2763486" y="1300421"/>
            <a:ext cx="1946217" cy="878015"/>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4800" b="1" i="0" u="none" strike="noStrike" cap="none">
                <a:solidFill>
                  <a:srgbClr val="203864"/>
                </a:solidFill>
                <a:latin typeface="Calibri"/>
                <a:ea typeface="Calibri"/>
                <a:cs typeface="Calibri"/>
                <a:sym typeface="Calibri"/>
              </a:rPr>
              <a:t>6</a:t>
            </a:r>
            <a:r>
              <a:rPr lang="en-US" sz="3600" b="1" i="0" u="none" strike="noStrike" cap="none">
                <a:solidFill>
                  <a:srgbClr val="8FAADC"/>
                </a:solidFill>
                <a:latin typeface="Calibri"/>
                <a:ea typeface="Calibri"/>
                <a:cs typeface="Calibri"/>
                <a:sym typeface="Calibri"/>
              </a:rPr>
              <a:t>-</a:t>
            </a:r>
            <a:r>
              <a:rPr lang="en-US" sz="2400" b="1" i="0" u="none" strike="noStrike" cap="none">
                <a:solidFill>
                  <a:srgbClr val="8FAADC"/>
                </a:solidFill>
                <a:latin typeface="Calibri"/>
                <a:ea typeface="Calibri"/>
                <a:cs typeface="Calibri"/>
                <a:sym typeface="Calibri"/>
              </a:rPr>
              <a:t>to</a:t>
            </a:r>
            <a:r>
              <a:rPr lang="en-US" sz="3600" b="1" i="0" u="none" strike="noStrike" cap="none">
                <a:solidFill>
                  <a:srgbClr val="8FAADC"/>
                </a:solidFill>
                <a:latin typeface="Calibri"/>
                <a:ea typeface="Calibri"/>
                <a:cs typeface="Calibri"/>
                <a:sym typeface="Calibri"/>
              </a:rPr>
              <a:t>-</a:t>
            </a:r>
            <a:r>
              <a:rPr lang="en-US" sz="4800" b="1" i="0" u="none" strike="noStrike" cap="none">
                <a:solidFill>
                  <a:srgbClr val="203864"/>
                </a:solidFill>
                <a:latin typeface="Calibri"/>
                <a:ea typeface="Calibri"/>
                <a:cs typeface="Calibri"/>
                <a:sym typeface="Calibri"/>
              </a:rPr>
              <a:t>1</a:t>
            </a:r>
            <a:endParaRPr sz="1100" b="0" i="0" u="none" strike="noStrike" cap="none">
              <a:solidFill>
                <a:srgbClr val="000000"/>
              </a:solidFill>
              <a:latin typeface="Calibri"/>
              <a:ea typeface="Calibri"/>
              <a:cs typeface="Calibri"/>
              <a:sym typeface="Calibri"/>
            </a:endParaRPr>
          </a:p>
          <a:p>
            <a:pPr marL="0" marR="0" lvl="0" indent="0" algn="ctr" rtl="0">
              <a:lnSpc>
                <a:spcPct val="107000"/>
              </a:lnSpc>
              <a:spcBef>
                <a:spcPts val="0"/>
              </a:spcBef>
              <a:spcAft>
                <a:spcPts val="0"/>
              </a:spcAft>
              <a:buNone/>
            </a:pPr>
            <a:r>
              <a:rPr lang="en-US" sz="3600" b="1" i="0" u="none" strike="noStrike" cap="none">
                <a:solidFill>
                  <a:srgbClr val="EBEAEA"/>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p:txBody>
      </p:sp>
      <p:sp>
        <p:nvSpPr>
          <p:cNvPr id="153" name="Google Shape;153;p27"/>
          <p:cNvSpPr txBox="1"/>
          <p:nvPr/>
        </p:nvSpPr>
        <p:spPr>
          <a:xfrm>
            <a:off x="801747" y="1965586"/>
            <a:ext cx="174142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800" b="1" i="0" u="none" strike="noStrike" cap="none">
                <a:solidFill>
                  <a:schemeClr val="dk1"/>
                </a:solidFill>
                <a:latin typeface="Arial"/>
                <a:ea typeface="Arial"/>
                <a:cs typeface="Arial"/>
                <a:sym typeface="Arial"/>
              </a:rPr>
              <a:t>1980</a:t>
            </a:r>
            <a:endParaRPr sz="4800" b="1"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p:nvPr/>
        </p:nvSpPr>
        <p:spPr>
          <a:xfrm>
            <a:off x="0" y="0"/>
            <a:ext cx="9144000" cy="5143500"/>
          </a:xfrm>
          <a:prstGeom prst="rect">
            <a:avLst/>
          </a:prstGeom>
          <a:gradFill>
            <a:gsLst>
              <a:gs pos="0">
                <a:srgbClr val="A82B2B"/>
              </a:gs>
              <a:gs pos="100000">
                <a:srgbClr val="6600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60" name="Google Shape;16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161" name="Google Shape;161;p28"/>
          <p:cNvSpPr/>
          <p:nvPr/>
        </p:nvSpPr>
        <p:spPr>
          <a:xfrm>
            <a:off x="257175" y="246875"/>
            <a:ext cx="8630700" cy="464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8"/>
          <p:cNvSpPr txBox="1"/>
          <p:nvPr/>
        </p:nvSpPr>
        <p:spPr>
          <a:xfrm>
            <a:off x="302850" y="534825"/>
            <a:ext cx="85383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Merriweather"/>
                <a:ea typeface="Merriweather"/>
                <a:cs typeface="Merriweather"/>
                <a:sym typeface="Merriweather"/>
              </a:rPr>
              <a:t>The Elderly Support Ratio</a:t>
            </a:r>
            <a:endParaRPr sz="2800" b="1" i="0" u="none" strike="noStrike" cap="none">
              <a:solidFill>
                <a:srgbClr val="000000"/>
              </a:solidFill>
              <a:latin typeface="Merriweather"/>
              <a:ea typeface="Merriweather"/>
              <a:cs typeface="Merriweather"/>
              <a:sym typeface="Merriweather"/>
            </a:endParaRPr>
          </a:p>
        </p:txBody>
      </p:sp>
      <p:sp>
        <p:nvSpPr>
          <p:cNvPr id="163" name="Google Shape;163;p28"/>
          <p:cNvSpPr txBox="1"/>
          <p:nvPr/>
        </p:nvSpPr>
        <p:spPr>
          <a:xfrm>
            <a:off x="801747" y="1965586"/>
            <a:ext cx="174142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800" b="1" i="0" u="none" strike="noStrike" cap="none">
                <a:solidFill>
                  <a:schemeClr val="dk1"/>
                </a:solidFill>
                <a:latin typeface="Arial"/>
                <a:ea typeface="Arial"/>
                <a:cs typeface="Arial"/>
                <a:sym typeface="Arial"/>
              </a:rPr>
              <a:t>2040</a:t>
            </a:r>
            <a:endParaRPr sz="4800" b="1" i="0" u="none" strike="noStrike" cap="none">
              <a:solidFill>
                <a:schemeClr val="dk1"/>
              </a:solidFill>
              <a:latin typeface="Arial"/>
              <a:ea typeface="Arial"/>
              <a:cs typeface="Arial"/>
              <a:sym typeface="Arial"/>
            </a:endParaRPr>
          </a:p>
        </p:txBody>
      </p:sp>
      <p:sp>
        <p:nvSpPr>
          <p:cNvPr id="164" name="Google Shape;164;p28"/>
          <p:cNvSpPr txBox="1"/>
          <p:nvPr/>
        </p:nvSpPr>
        <p:spPr>
          <a:xfrm>
            <a:off x="3310760" y="1420378"/>
            <a:ext cx="2104429" cy="790805"/>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4800" b="1" i="0" u="none" strike="noStrike" cap="none">
                <a:solidFill>
                  <a:srgbClr val="203864"/>
                </a:solidFill>
                <a:latin typeface="Calibri"/>
                <a:ea typeface="Calibri"/>
                <a:cs typeface="Calibri"/>
                <a:sym typeface="Calibri"/>
              </a:rPr>
              <a:t>3</a:t>
            </a:r>
            <a:r>
              <a:rPr lang="en-US" sz="3600" b="1" i="0" u="none" strike="noStrike" cap="none">
                <a:solidFill>
                  <a:srgbClr val="8FAADC"/>
                </a:solidFill>
                <a:latin typeface="Calibri"/>
                <a:ea typeface="Calibri"/>
                <a:cs typeface="Calibri"/>
                <a:sym typeface="Calibri"/>
              </a:rPr>
              <a:t>-</a:t>
            </a:r>
            <a:r>
              <a:rPr lang="en-US" sz="2400" b="1" i="0" u="none" strike="noStrike" cap="none">
                <a:solidFill>
                  <a:srgbClr val="8FAADC"/>
                </a:solidFill>
                <a:latin typeface="Calibri"/>
                <a:ea typeface="Calibri"/>
                <a:cs typeface="Calibri"/>
                <a:sym typeface="Calibri"/>
              </a:rPr>
              <a:t>to</a:t>
            </a:r>
            <a:r>
              <a:rPr lang="en-US" sz="3600" b="1" i="0" u="none" strike="noStrike" cap="none">
                <a:solidFill>
                  <a:srgbClr val="8FAADC"/>
                </a:solidFill>
                <a:latin typeface="Calibri"/>
                <a:ea typeface="Calibri"/>
                <a:cs typeface="Calibri"/>
                <a:sym typeface="Calibri"/>
              </a:rPr>
              <a:t>-</a:t>
            </a:r>
            <a:r>
              <a:rPr lang="en-US" sz="4800" b="1" i="0" u="none" strike="noStrike" cap="none">
                <a:solidFill>
                  <a:srgbClr val="203864"/>
                </a:solidFill>
                <a:latin typeface="Calibri"/>
                <a:ea typeface="Calibri"/>
                <a:cs typeface="Calibri"/>
                <a:sym typeface="Calibri"/>
              </a:rPr>
              <a:t>1</a:t>
            </a:r>
            <a:endParaRPr sz="1100" b="0" i="0" u="none" strike="noStrike" cap="none">
              <a:solidFill>
                <a:srgbClr val="000000"/>
              </a:solidFill>
              <a:latin typeface="Calibri"/>
              <a:ea typeface="Calibri"/>
              <a:cs typeface="Calibri"/>
              <a:sym typeface="Calibri"/>
            </a:endParaRPr>
          </a:p>
          <a:p>
            <a:pPr marL="0" marR="0" lvl="0" indent="0" algn="ctr" rtl="0">
              <a:lnSpc>
                <a:spcPct val="107000"/>
              </a:lnSpc>
              <a:spcBef>
                <a:spcPts val="0"/>
              </a:spcBef>
              <a:spcAft>
                <a:spcPts val="0"/>
              </a:spcAft>
              <a:buNone/>
            </a:pPr>
            <a:r>
              <a:rPr lang="en-US" sz="3600" b="1" i="0" u="none" strike="noStrike" cap="none">
                <a:solidFill>
                  <a:srgbClr val="EBEAEA"/>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p:txBody>
      </p:sp>
      <p:grpSp>
        <p:nvGrpSpPr>
          <p:cNvPr id="165" name="Google Shape;165;p28"/>
          <p:cNvGrpSpPr/>
          <p:nvPr/>
        </p:nvGrpSpPr>
        <p:grpSpPr>
          <a:xfrm>
            <a:off x="5046889" y="1590675"/>
            <a:ext cx="2352675" cy="1962150"/>
            <a:chOff x="0" y="0"/>
            <a:chExt cx="844550" cy="742950"/>
          </a:xfrm>
        </p:grpSpPr>
        <p:pic>
          <p:nvPicPr>
            <p:cNvPr id="166" name="Google Shape;166;p28" descr="Related image"/>
            <p:cNvPicPr preferRelativeResize="0"/>
            <p:nvPr/>
          </p:nvPicPr>
          <p:blipFill rotWithShape="1">
            <a:blip r:embed="rId3">
              <a:alphaModFix/>
            </a:blip>
            <a:srcRect l="26315" r="26691" b="63158"/>
            <a:stretch/>
          </p:blipFill>
          <p:spPr>
            <a:xfrm>
              <a:off x="203200" y="0"/>
              <a:ext cx="438150" cy="342900"/>
            </a:xfrm>
            <a:prstGeom prst="rect">
              <a:avLst/>
            </a:prstGeom>
            <a:noFill/>
            <a:ln>
              <a:noFill/>
            </a:ln>
          </p:spPr>
        </p:pic>
        <p:pic>
          <p:nvPicPr>
            <p:cNvPr id="167" name="Google Shape;167;p28" descr="Related image"/>
            <p:cNvPicPr preferRelativeResize="0"/>
            <p:nvPr/>
          </p:nvPicPr>
          <p:blipFill rotWithShape="1">
            <a:blip r:embed="rId4">
              <a:alphaModFix/>
            </a:blip>
            <a:srcRect l="26315" r="26691" b="63158"/>
            <a:stretch/>
          </p:blipFill>
          <p:spPr>
            <a:xfrm>
              <a:off x="0" y="234950"/>
              <a:ext cx="438150" cy="342900"/>
            </a:xfrm>
            <a:prstGeom prst="rect">
              <a:avLst/>
            </a:prstGeom>
            <a:noFill/>
            <a:ln>
              <a:noFill/>
            </a:ln>
          </p:spPr>
        </p:pic>
        <p:pic>
          <p:nvPicPr>
            <p:cNvPr id="168" name="Google Shape;168;p28" descr="Related image"/>
            <p:cNvPicPr preferRelativeResize="0"/>
            <p:nvPr/>
          </p:nvPicPr>
          <p:blipFill rotWithShape="1">
            <a:blip r:embed="rId4">
              <a:alphaModFix/>
            </a:blip>
            <a:srcRect l="26315" r="26691" b="63158"/>
            <a:stretch/>
          </p:blipFill>
          <p:spPr>
            <a:xfrm>
              <a:off x="406400" y="234950"/>
              <a:ext cx="438150" cy="342900"/>
            </a:xfrm>
            <a:prstGeom prst="rect">
              <a:avLst/>
            </a:prstGeom>
            <a:noFill/>
            <a:ln>
              <a:noFill/>
            </a:ln>
          </p:spPr>
        </p:pic>
        <p:pic>
          <p:nvPicPr>
            <p:cNvPr id="169" name="Google Shape;169;p28" descr="Related image"/>
            <p:cNvPicPr preferRelativeResize="0"/>
            <p:nvPr/>
          </p:nvPicPr>
          <p:blipFill rotWithShape="1">
            <a:blip r:embed="rId4">
              <a:alphaModFix/>
            </a:blip>
            <a:srcRect l="26315" r="26691" b="63158"/>
            <a:stretch/>
          </p:blipFill>
          <p:spPr>
            <a:xfrm>
              <a:off x="222250" y="400050"/>
              <a:ext cx="438150" cy="3429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p:nvPr/>
        </p:nvSpPr>
        <p:spPr>
          <a:xfrm>
            <a:off x="0" y="0"/>
            <a:ext cx="9144000" cy="5143500"/>
          </a:xfrm>
          <a:prstGeom prst="rect">
            <a:avLst/>
          </a:prstGeom>
          <a:solidFill>
            <a:srgbClr val="C04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76" name="Google Shape;176;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177" name="Google Shape;177;p29"/>
          <p:cNvSpPr/>
          <p:nvPr/>
        </p:nvSpPr>
        <p:spPr>
          <a:xfrm>
            <a:off x="257175" y="246875"/>
            <a:ext cx="8630700" cy="464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9"/>
          <p:cNvSpPr txBox="1"/>
          <p:nvPr/>
        </p:nvSpPr>
        <p:spPr>
          <a:xfrm>
            <a:off x="302850" y="534825"/>
            <a:ext cx="85383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Merriweather"/>
                <a:ea typeface="Merriweather"/>
                <a:cs typeface="Merriweather"/>
                <a:sym typeface="Merriweather"/>
              </a:rPr>
              <a:t>Expect to Live Longer</a:t>
            </a:r>
            <a:endParaRPr sz="2800" b="1" i="0" u="none" strike="noStrike" cap="none">
              <a:solidFill>
                <a:srgbClr val="000000"/>
              </a:solidFill>
              <a:latin typeface="Merriweather"/>
              <a:ea typeface="Merriweather"/>
              <a:cs typeface="Merriweather"/>
              <a:sym typeface="Merriweather"/>
            </a:endParaRPr>
          </a:p>
        </p:txBody>
      </p:sp>
      <p:graphicFrame>
        <p:nvGraphicFramePr>
          <p:cNvPr id="179" name="Google Shape;179;p29"/>
          <p:cNvGraphicFramePr/>
          <p:nvPr/>
        </p:nvGraphicFramePr>
        <p:xfrm>
          <a:off x="1803534" y="2905124"/>
          <a:ext cx="5785625" cy="1495425"/>
        </p:xfrm>
        <a:graphic>
          <a:graphicData uri="http://schemas.openxmlformats.org/drawingml/2006/table">
            <a:tbl>
              <a:tblPr firstRow="1" firstCol="1" bandRow="1">
                <a:noFill/>
                <a:tableStyleId>{6D3A42ED-B728-4F92-A45F-E257CAA653E3}</a:tableStyleId>
              </a:tblPr>
              <a:tblGrid>
                <a:gridCol w="2050025">
                  <a:extLst>
                    <a:ext uri="{9D8B030D-6E8A-4147-A177-3AD203B41FA5}">
                      <a16:colId xmlns:a16="http://schemas.microsoft.com/office/drawing/2014/main" val="20000"/>
                    </a:ext>
                  </a:extLst>
                </a:gridCol>
                <a:gridCol w="2125950">
                  <a:extLst>
                    <a:ext uri="{9D8B030D-6E8A-4147-A177-3AD203B41FA5}">
                      <a16:colId xmlns:a16="http://schemas.microsoft.com/office/drawing/2014/main" val="20001"/>
                    </a:ext>
                  </a:extLst>
                </a:gridCol>
                <a:gridCol w="1609650">
                  <a:extLst>
                    <a:ext uri="{9D8B030D-6E8A-4147-A177-3AD203B41FA5}">
                      <a16:colId xmlns:a16="http://schemas.microsoft.com/office/drawing/2014/main" val="20002"/>
                    </a:ext>
                  </a:extLst>
                </a:gridCol>
              </a:tblGrid>
              <a:tr h="837425">
                <a:tc>
                  <a:txBody>
                    <a:bodyPr/>
                    <a:lstStyle/>
                    <a:p>
                      <a:pPr marL="0" marR="0" lvl="0" indent="0" algn="ctr" rtl="0">
                        <a:lnSpc>
                          <a:spcPct val="115000"/>
                        </a:lnSpc>
                        <a:spcBef>
                          <a:spcPts val="0"/>
                        </a:spcBef>
                        <a:spcAft>
                          <a:spcPts val="0"/>
                        </a:spcAft>
                        <a:buNone/>
                      </a:pPr>
                      <a:r>
                        <a:rPr lang="en-US" sz="1400" u="none" strike="noStrike" cap="none">
                          <a:solidFill>
                            <a:schemeClr val="dk1"/>
                          </a:solidFill>
                        </a:rPr>
                        <a:t>In 1980</a:t>
                      </a:r>
                      <a:endParaRPr sz="1100" u="none" strike="noStrike" cap="none">
                        <a:solidFill>
                          <a:schemeClr val="dk1"/>
                        </a:solidFill>
                        <a:latin typeface="Calibri"/>
                        <a:ea typeface="Calibri"/>
                        <a:cs typeface="Calibri"/>
                        <a:sym typeface="Calibri"/>
                      </a:endParaRPr>
                    </a:p>
                  </a:txBody>
                  <a:tcPr marL="68575" marR="68575" marT="0" marB="0" anchor="ctr">
                    <a:lnB w="12700"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15000"/>
                        </a:lnSpc>
                        <a:spcBef>
                          <a:spcPts val="0"/>
                        </a:spcBef>
                        <a:spcAft>
                          <a:spcPts val="0"/>
                        </a:spcAft>
                        <a:buNone/>
                      </a:pPr>
                      <a:r>
                        <a:rPr lang="en-US" sz="1400" u="none" strike="noStrike" cap="none">
                          <a:solidFill>
                            <a:schemeClr val="dk1"/>
                          </a:solidFill>
                        </a:rPr>
                        <a:t>In 2010</a:t>
                      </a:r>
                      <a:endParaRPr sz="1100" u="none" strike="noStrike" cap="none">
                        <a:solidFill>
                          <a:schemeClr val="dk1"/>
                        </a:solidFill>
                        <a:latin typeface="Calibri"/>
                        <a:ea typeface="Calibri"/>
                        <a:cs typeface="Calibri"/>
                        <a:sym typeface="Calibri"/>
                      </a:endParaRPr>
                    </a:p>
                  </a:txBody>
                  <a:tcPr marL="68575" marR="68575" marT="0" marB="0" anchor="ctr">
                    <a:lnB w="12700"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15000"/>
                        </a:lnSpc>
                        <a:spcBef>
                          <a:spcPts val="0"/>
                        </a:spcBef>
                        <a:spcAft>
                          <a:spcPts val="0"/>
                        </a:spcAft>
                        <a:buNone/>
                      </a:pPr>
                      <a:r>
                        <a:rPr lang="en-US" sz="1400" u="none" strike="noStrike" cap="none">
                          <a:solidFill>
                            <a:schemeClr val="dk1"/>
                          </a:solidFill>
                        </a:rPr>
                        <a:t>In 2040</a:t>
                      </a:r>
                      <a:endParaRPr sz="1100" u="none" strike="noStrike" cap="none">
                        <a:solidFill>
                          <a:schemeClr val="dk1"/>
                        </a:solidFill>
                        <a:latin typeface="Calibri"/>
                        <a:ea typeface="Calibri"/>
                        <a:cs typeface="Calibri"/>
                        <a:sym typeface="Calibri"/>
                      </a:endParaRPr>
                    </a:p>
                  </a:txBody>
                  <a:tcPr marL="68575" marR="68575" marT="0" marB="0" anchor="ctr">
                    <a:lnB w="12700" cap="flat" cmpd="sng">
                      <a:solidFill>
                        <a:schemeClr val="dk1"/>
                      </a:solidFill>
                      <a:prstDash val="solid"/>
                      <a:round/>
                      <a:headEnd type="none" w="sm" len="sm"/>
                      <a:tailEnd type="none" w="sm" len="sm"/>
                    </a:lnB>
                    <a:solidFill>
                      <a:srgbClr val="BCBCBC"/>
                    </a:solidFill>
                  </a:tcPr>
                </a:tc>
                <a:extLst>
                  <a:ext uri="{0D108BD9-81ED-4DB2-BD59-A6C34878D82A}">
                    <a16:rowId xmlns:a16="http://schemas.microsoft.com/office/drawing/2014/main" val="10000"/>
                  </a:ext>
                </a:extLst>
              </a:tr>
              <a:tr h="658000">
                <a:tc>
                  <a:txBody>
                    <a:bodyPr/>
                    <a:lstStyle/>
                    <a:p>
                      <a:pPr marL="0" marR="0" lvl="0" indent="0" algn="ctr" rtl="0">
                        <a:lnSpc>
                          <a:spcPct val="115000"/>
                        </a:lnSpc>
                        <a:spcBef>
                          <a:spcPts val="0"/>
                        </a:spcBef>
                        <a:spcAft>
                          <a:spcPts val="0"/>
                        </a:spcAft>
                        <a:buNone/>
                      </a:pPr>
                      <a:r>
                        <a:rPr lang="en-US" sz="1100" b="0" u="none" strike="noStrike" cap="none">
                          <a:solidFill>
                            <a:schemeClr val="dk1"/>
                          </a:solidFill>
                        </a:rPr>
                        <a:t>2.2 million</a:t>
                      </a:r>
                      <a:endParaRPr sz="11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None/>
                      </a:pPr>
                      <a:r>
                        <a:rPr lang="en-US" sz="1100" u="none" strike="noStrike" cap="none"/>
                        <a:t>5.8 million</a:t>
                      </a:r>
                      <a:endParaRPr sz="1100" u="none" strike="noStrike" cap="none">
                        <a:solidFill>
                          <a:srgbClr val="00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None/>
                      </a:pPr>
                      <a:endParaRPr sz="1100" u="none" strike="noStrike" cap="none"/>
                    </a:p>
                    <a:p>
                      <a:pPr marL="0" marR="0" lvl="0" indent="0" algn="ctr" rtl="0">
                        <a:lnSpc>
                          <a:spcPct val="115000"/>
                        </a:lnSpc>
                        <a:spcBef>
                          <a:spcPts val="0"/>
                        </a:spcBef>
                        <a:spcAft>
                          <a:spcPts val="0"/>
                        </a:spcAft>
                        <a:buNone/>
                      </a:pPr>
                      <a:r>
                        <a:rPr lang="en-US" sz="1100" u="none" strike="noStrike" cap="none"/>
                        <a:t>14 million </a:t>
                      </a:r>
                      <a:endParaRPr/>
                    </a:p>
                    <a:p>
                      <a:pPr marL="0" marR="0" lvl="0" indent="0" algn="ctr" rtl="0">
                        <a:lnSpc>
                          <a:spcPct val="115000"/>
                        </a:lnSpc>
                        <a:spcBef>
                          <a:spcPts val="0"/>
                        </a:spcBef>
                        <a:spcAft>
                          <a:spcPts val="0"/>
                        </a:spcAft>
                        <a:buNone/>
                      </a:pPr>
                      <a:r>
                        <a:rPr lang="en-US" sz="11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80" name="Google Shape;180;p29"/>
          <p:cNvSpPr txBox="1"/>
          <p:nvPr/>
        </p:nvSpPr>
        <p:spPr>
          <a:xfrm>
            <a:off x="2835288" y="2387100"/>
            <a:ext cx="3722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sng" strike="noStrike" cap="none">
                <a:solidFill>
                  <a:srgbClr val="000000"/>
                </a:solidFill>
                <a:latin typeface="Arial"/>
                <a:ea typeface="Arial"/>
                <a:cs typeface="Arial"/>
                <a:sym typeface="Arial"/>
              </a:rPr>
              <a:t>Number of A</a:t>
            </a:r>
            <a:r>
              <a:rPr lang="en-US" sz="1800" b="1" u="sng"/>
              <a:t>merican </a:t>
            </a:r>
            <a:r>
              <a:rPr lang="en-US" sz="1800" b="1" i="0" u="sng" strike="noStrike" cap="none">
                <a:solidFill>
                  <a:srgbClr val="000000"/>
                </a:solidFill>
                <a:latin typeface="Arial"/>
                <a:ea typeface="Arial"/>
                <a:cs typeface="Arial"/>
                <a:sym typeface="Arial"/>
              </a:rPr>
              <a:t>Adults 85+</a:t>
            </a:r>
            <a:endParaRPr sz="1800" b="1" i="0" u="sng" strike="noStrike" cap="none">
              <a:solidFill>
                <a:srgbClr val="000000"/>
              </a:solidFill>
              <a:latin typeface="Arial"/>
              <a:ea typeface="Arial"/>
              <a:cs typeface="Arial"/>
              <a:sym typeface="Arial"/>
            </a:endParaRPr>
          </a:p>
        </p:txBody>
      </p:sp>
      <p:sp>
        <p:nvSpPr>
          <p:cNvPr id="181" name="Google Shape;181;p29"/>
          <p:cNvSpPr txBox="1"/>
          <p:nvPr/>
        </p:nvSpPr>
        <p:spPr>
          <a:xfrm>
            <a:off x="891112" y="1575999"/>
            <a:ext cx="7362825"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1" u="none" strike="noStrike" cap="none">
                <a:solidFill>
                  <a:srgbClr val="000000"/>
                </a:solidFill>
                <a:latin typeface="Arial"/>
                <a:ea typeface="Arial"/>
                <a:cs typeface="Arial"/>
                <a:sym typeface="Arial"/>
              </a:rPr>
              <a:t>Today, people 65+ have an average life expectancy of almost 20 more years</a:t>
            </a:r>
            <a:r>
              <a:rPr lang="en-US" sz="1400" b="0" i="1" u="none" strike="noStrike" cap="none">
                <a:solidFill>
                  <a:srgbClr val="000000"/>
                </a:solidFill>
                <a:latin typeface="Arial"/>
                <a:ea typeface="Arial"/>
                <a:cs typeface="Arial"/>
                <a:sym typeface="Arial"/>
              </a:rPr>
              <a:t>.</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87" name="Google Shape;187;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188" name="Google Shape;188;p30"/>
          <p:cNvSpPr/>
          <p:nvPr/>
        </p:nvSpPr>
        <p:spPr>
          <a:xfrm>
            <a:off x="257175" y="246875"/>
            <a:ext cx="8630700" cy="4646400"/>
          </a:xfrm>
          <a:prstGeom prst="rect">
            <a:avLst/>
          </a:prstGeom>
          <a:gradFill>
            <a:gsLst>
              <a:gs pos="0">
                <a:srgbClr val="D76E00"/>
              </a:gs>
              <a:gs pos="100000">
                <a:srgbClr val="E6913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30"/>
          <p:cNvSpPr txBox="1"/>
          <p:nvPr/>
        </p:nvSpPr>
        <p:spPr>
          <a:xfrm>
            <a:off x="311700" y="1942950"/>
            <a:ext cx="4440600" cy="12576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50000"/>
              </a:lnSpc>
              <a:spcBef>
                <a:spcPts val="600"/>
              </a:spcBef>
              <a:spcAft>
                <a:spcPts val="0"/>
              </a:spcAft>
              <a:buClr>
                <a:srgbClr val="FFFFFF"/>
              </a:buClr>
              <a:buSzPts val="1800"/>
              <a:buFont typeface="Arial"/>
              <a:buChar char="•"/>
            </a:pPr>
            <a:r>
              <a:rPr lang="en-US" sz="1800" b="1" i="0" u="none" strike="noStrike" cap="none">
                <a:solidFill>
                  <a:srgbClr val="FFFFFF"/>
                </a:solidFill>
                <a:latin typeface="Merriweather"/>
                <a:ea typeface="Merriweather"/>
                <a:cs typeface="Merriweather"/>
                <a:sym typeface="Merriweather"/>
              </a:rPr>
              <a:t>57% of women 85+ live alone</a:t>
            </a:r>
            <a:endParaRPr/>
          </a:p>
          <a:p>
            <a:pPr marL="285750" marR="0" lvl="0" indent="-285750" algn="l" rtl="0">
              <a:lnSpc>
                <a:spcPct val="150000"/>
              </a:lnSpc>
              <a:spcBef>
                <a:spcPts val="1200"/>
              </a:spcBef>
              <a:spcAft>
                <a:spcPts val="0"/>
              </a:spcAft>
              <a:buClr>
                <a:srgbClr val="FFFFFF"/>
              </a:buClr>
              <a:buSzPts val="1800"/>
              <a:buFont typeface="Arial"/>
              <a:buChar char="•"/>
            </a:pPr>
            <a:r>
              <a:rPr lang="en-US" sz="1800" b="1" i="0" u="none" strike="noStrike" cap="none">
                <a:solidFill>
                  <a:srgbClr val="FFFFFF"/>
                </a:solidFill>
                <a:latin typeface="Merriweather"/>
                <a:ea typeface="Merriweather"/>
                <a:cs typeface="Merriweather"/>
                <a:sym typeface="Merriweather"/>
              </a:rPr>
              <a:t>29% of men 85+ live alone</a:t>
            </a:r>
            <a:endParaRPr/>
          </a:p>
          <a:p>
            <a:pPr marL="285750" marR="0" lvl="0" indent="-171450" algn="l" rtl="0">
              <a:lnSpc>
                <a:spcPct val="150000"/>
              </a:lnSpc>
              <a:spcBef>
                <a:spcPts val="1200"/>
              </a:spcBef>
              <a:spcAft>
                <a:spcPts val="600"/>
              </a:spcAft>
              <a:buClr>
                <a:srgbClr val="000000"/>
              </a:buClr>
              <a:buSzPts val="1800"/>
              <a:buFont typeface="Arial"/>
              <a:buNone/>
            </a:pPr>
            <a:endParaRPr sz="1800" b="1" i="0" u="none" strike="noStrike" cap="none">
              <a:solidFill>
                <a:srgbClr val="FFFFFF"/>
              </a:solidFill>
              <a:latin typeface="Merriweather"/>
              <a:ea typeface="Merriweather"/>
              <a:cs typeface="Merriweather"/>
              <a:sym typeface="Merriweather"/>
            </a:endParaRPr>
          </a:p>
        </p:txBody>
      </p:sp>
      <p:sp>
        <p:nvSpPr>
          <p:cNvPr id="190" name="Google Shape;190;p30"/>
          <p:cNvSpPr txBox="1"/>
          <p:nvPr/>
        </p:nvSpPr>
        <p:spPr>
          <a:xfrm>
            <a:off x="257175" y="298525"/>
            <a:ext cx="41610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Merriweather"/>
                <a:ea typeface="Merriweather"/>
                <a:cs typeface="Merriweather"/>
                <a:sym typeface="Merriweather"/>
              </a:rPr>
              <a:t>Living Alone</a:t>
            </a:r>
            <a:endParaRPr sz="2800" b="1" i="0" u="none" strike="noStrike" cap="none">
              <a:solidFill>
                <a:schemeClr val="lt1"/>
              </a:solidFill>
              <a:latin typeface="Merriweather"/>
              <a:ea typeface="Merriweather"/>
              <a:cs typeface="Merriweather"/>
              <a:sym typeface="Merriweather"/>
            </a:endParaRPr>
          </a:p>
        </p:txBody>
      </p:sp>
      <p:pic>
        <p:nvPicPr>
          <p:cNvPr id="191" name="Google Shape;191;p30" descr="https://static01.nyt.com/images/2012/02/05/sunday-review/05alone2/05alone2-popup.png"/>
          <p:cNvPicPr preferRelativeResize="0"/>
          <p:nvPr/>
        </p:nvPicPr>
        <p:blipFill rotWithShape="1">
          <a:blip r:embed="rId3">
            <a:alphaModFix/>
          </a:blip>
          <a:srcRect r="44111"/>
          <a:stretch/>
        </p:blipFill>
        <p:spPr>
          <a:xfrm>
            <a:off x="4582205" y="248550"/>
            <a:ext cx="4381870" cy="464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p:nvPr/>
        </p:nvSpPr>
        <p:spPr>
          <a:xfrm>
            <a:off x="3410438" y="1400650"/>
            <a:ext cx="5191200" cy="21057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50000"/>
              </a:lnSpc>
              <a:spcBef>
                <a:spcPts val="600"/>
              </a:spcBef>
              <a:spcAft>
                <a:spcPts val="0"/>
              </a:spcAft>
              <a:buClr>
                <a:srgbClr val="000000"/>
              </a:buClr>
              <a:buSzPts val="2400"/>
              <a:buFont typeface="Arial"/>
              <a:buChar char="•"/>
            </a:pPr>
            <a:r>
              <a:rPr lang="en-US" sz="2400" b="1" i="0" u="none" strike="noStrike" cap="none">
                <a:solidFill>
                  <a:schemeClr val="dk1"/>
                </a:solidFill>
                <a:latin typeface="Merriweather"/>
                <a:ea typeface="Merriweather"/>
                <a:cs typeface="Merriweather"/>
                <a:sym typeface="Merriweather"/>
              </a:rPr>
              <a:t>17% of adults 65+ are isolated.</a:t>
            </a:r>
            <a:endParaRPr/>
          </a:p>
          <a:p>
            <a:pPr marL="285750" marR="0" lvl="0" indent="-285750" algn="l" rtl="0">
              <a:lnSpc>
                <a:spcPct val="100000"/>
              </a:lnSpc>
              <a:spcBef>
                <a:spcPts val="600"/>
              </a:spcBef>
              <a:spcAft>
                <a:spcPts val="0"/>
              </a:spcAft>
              <a:buClr>
                <a:srgbClr val="000000"/>
              </a:buClr>
              <a:buSzPts val="2400"/>
              <a:buFont typeface="Arial"/>
              <a:buChar char="•"/>
            </a:pPr>
            <a:r>
              <a:rPr lang="en-US" sz="2400" b="1" i="0" u="none" strike="noStrike" cap="none">
                <a:solidFill>
                  <a:schemeClr val="dk1"/>
                </a:solidFill>
                <a:latin typeface="Merriweather"/>
                <a:ea typeface="Merriweather"/>
                <a:cs typeface="Merriweather"/>
                <a:sym typeface="Merriweather"/>
              </a:rPr>
              <a:t>1 in 5 Americans over the age of 65 are at risk of becoming an “elder orphan.” </a:t>
            </a:r>
            <a:endParaRPr sz="2400" b="1" i="0" u="none" strike="noStrike" cap="none">
              <a:solidFill>
                <a:schemeClr val="dk1"/>
              </a:solidFill>
              <a:latin typeface="Merriweather"/>
              <a:ea typeface="Merriweather"/>
              <a:cs typeface="Merriweather"/>
              <a:sym typeface="Merriweather"/>
            </a:endParaRPr>
          </a:p>
        </p:txBody>
      </p:sp>
      <p:sp>
        <p:nvSpPr>
          <p:cNvPr id="197" name="Google Shape;197;p31"/>
          <p:cNvSpPr txBox="1"/>
          <p:nvPr/>
        </p:nvSpPr>
        <p:spPr>
          <a:xfrm>
            <a:off x="3124200" y="246875"/>
            <a:ext cx="5763675"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Merriweather"/>
                <a:ea typeface="Merriweather"/>
                <a:cs typeface="Merriweather"/>
                <a:sym typeface="Merriweather"/>
              </a:rPr>
              <a:t>The Risk of Social Isolation</a:t>
            </a:r>
            <a:endParaRPr sz="2800" b="1" i="0" u="none" strike="noStrike" cap="none">
              <a:solidFill>
                <a:schemeClr val="dk1"/>
              </a:solidFill>
              <a:latin typeface="Merriweather"/>
              <a:ea typeface="Merriweather"/>
              <a:cs typeface="Merriweather"/>
              <a:sym typeface="Merriweather"/>
            </a:endParaRPr>
          </a:p>
        </p:txBody>
      </p:sp>
      <p:pic>
        <p:nvPicPr>
          <p:cNvPr id="198" name="Google Shape;198;p31"/>
          <p:cNvPicPr preferRelativeResize="0"/>
          <p:nvPr/>
        </p:nvPicPr>
        <p:blipFill rotWithShape="1">
          <a:blip r:embed="rId3">
            <a:alphaModFix/>
          </a:blip>
          <a:srcRect l="5617" r="5618"/>
          <a:stretch/>
        </p:blipFill>
        <p:spPr>
          <a:xfrm>
            <a:off x="0" y="0"/>
            <a:ext cx="3043805" cy="5143507"/>
          </a:xfrm>
          <a:prstGeom prst="rect">
            <a:avLst/>
          </a:prstGeom>
          <a:noFill/>
          <a:ln>
            <a:noFill/>
          </a:ln>
        </p:spPr>
      </p:pic>
      <p:sp>
        <p:nvSpPr>
          <p:cNvPr id="199" name="Google Shape;199;p31"/>
          <p:cNvSpPr/>
          <p:nvPr/>
        </p:nvSpPr>
        <p:spPr>
          <a:xfrm>
            <a:off x="0" y="0"/>
            <a:ext cx="3043805" cy="5181725"/>
          </a:xfrm>
          <a:prstGeom prst="rect">
            <a:avLst/>
          </a:prstGeom>
          <a:solidFill>
            <a:srgbClr val="A82B2B">
              <a:alpha val="7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p:nvPr/>
        </p:nvSpPr>
        <p:spPr>
          <a:xfrm>
            <a:off x="0" y="0"/>
            <a:ext cx="9144000" cy="5143500"/>
          </a:xfrm>
          <a:prstGeom prst="rect">
            <a:avLst/>
          </a:prstGeom>
          <a:solidFill>
            <a:srgbClr val="C04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06" name="Google Shape;206;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207" name="Google Shape;207;p32"/>
          <p:cNvSpPr/>
          <p:nvPr/>
        </p:nvSpPr>
        <p:spPr>
          <a:xfrm>
            <a:off x="257175" y="246875"/>
            <a:ext cx="8630700" cy="464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2"/>
          <p:cNvSpPr txBox="1"/>
          <p:nvPr/>
        </p:nvSpPr>
        <p:spPr>
          <a:xfrm>
            <a:off x="302850" y="534825"/>
            <a:ext cx="85383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Merriweather"/>
                <a:ea typeface="Merriweather"/>
                <a:cs typeface="Merriweather"/>
                <a:sym typeface="Merriweather"/>
              </a:rPr>
              <a:t>Risk Factors Include:</a:t>
            </a:r>
            <a:endParaRPr sz="2800" b="1" i="0" u="none" strike="noStrike" cap="none">
              <a:solidFill>
                <a:srgbClr val="000000"/>
              </a:solidFill>
              <a:latin typeface="Merriweather"/>
              <a:ea typeface="Merriweather"/>
              <a:cs typeface="Merriweather"/>
              <a:sym typeface="Merriweather"/>
            </a:endParaRPr>
          </a:p>
        </p:txBody>
      </p:sp>
      <p:sp>
        <p:nvSpPr>
          <p:cNvPr id="209" name="Google Shape;209;p32"/>
          <p:cNvSpPr txBox="1"/>
          <p:nvPr/>
        </p:nvSpPr>
        <p:spPr>
          <a:xfrm>
            <a:off x="447675" y="1142024"/>
            <a:ext cx="8393475" cy="3439501"/>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Change in health or worsening health (including mobility, vision and hearing loss)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Loss of a spouse or recent change in relationship status</a:t>
            </a:r>
            <a:endParaRPr sz="1600" b="0" i="0" u="none" strike="noStrike" cap="none">
              <a:solidFill>
                <a:srgbClr val="222222"/>
              </a:solidFill>
              <a:latin typeface="Didact Gothic"/>
              <a:ea typeface="Didact Gothic"/>
              <a:cs typeface="Didact Gothic"/>
              <a:sym typeface="Didact Gothic"/>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Being the primary caregiver for another family member</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Physical isolation, living alone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Not being born in the United States and linguistic isolation</a:t>
            </a:r>
            <a:endParaRPr sz="1600" b="0" i="0" u="none" strike="noStrike" cap="none">
              <a:solidFill>
                <a:srgbClr val="222222"/>
              </a:solidFill>
              <a:latin typeface="Didact Gothic"/>
              <a:ea typeface="Didact Gothic"/>
              <a:cs typeface="Didact Gothic"/>
              <a:sym typeface="Didact Gothic"/>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Cognitive decline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Loss of driving or lack of transportation options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Retirement </a:t>
            </a:r>
            <a:endParaRPr sz="1600" b="0" i="0" u="none" strike="noStrike" cap="none">
              <a:solidFill>
                <a:srgbClr val="222222"/>
              </a:solidFill>
              <a:latin typeface="Didact Gothic"/>
              <a:ea typeface="Didact Gothic"/>
              <a:cs typeface="Didact Gothic"/>
              <a:sym typeface="Didact Gothic"/>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Poverty or financial difficulties </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Negative or unsatisfactory relationships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Didact Gothic"/>
                <a:ea typeface="Didact Gothic"/>
                <a:cs typeface="Didact Gothic"/>
                <a:sym typeface="Didact Gothic"/>
              </a:rPr>
              <a:t>Ageism and other forms of discrimination</a:t>
            </a:r>
            <a:endParaRPr sz="1600" b="0" i="0" u="none" strike="noStrike" cap="none">
              <a:solidFill>
                <a:srgbClr val="222222"/>
              </a:solidFill>
              <a:latin typeface="Didact Gothic"/>
              <a:ea typeface="Didact Gothic"/>
              <a:cs typeface="Didact Gothic"/>
              <a:sym typeface="Didact 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1A32B24BA79B4ABDB2413F78BDBDD1" ma:contentTypeVersion="1" ma:contentTypeDescription="Create a new document." ma:contentTypeScope="" ma:versionID="6c2ac7c866a1bb49fdc2232813d51c78">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E88B195-AA3B-4442-AFB9-AABC6D5D37A7}"/>
</file>

<file path=customXml/itemProps2.xml><?xml version="1.0" encoding="utf-8"?>
<ds:datastoreItem xmlns:ds="http://schemas.openxmlformats.org/officeDocument/2006/customXml" ds:itemID="{7DEA0F61-533C-4C8E-9826-9D5B42DAAD92}"/>
</file>

<file path=customXml/itemProps3.xml><?xml version="1.0" encoding="utf-8"?>
<ds:datastoreItem xmlns:ds="http://schemas.openxmlformats.org/officeDocument/2006/customXml" ds:itemID="{E32F5DEA-50DC-4BB2-943C-5C71DC96A3C2}"/>
</file>

<file path=docProps/app.xml><?xml version="1.0" encoding="utf-8"?>
<Properties xmlns="http://schemas.openxmlformats.org/officeDocument/2006/extended-properties" xmlns:vt="http://schemas.openxmlformats.org/officeDocument/2006/docPropsVTypes">
  <TotalTime>0</TotalTime>
  <Words>1952</Words>
  <Application>Microsoft Office PowerPoint</Application>
  <PresentationFormat>On-screen Show (16:9)</PresentationFormat>
  <Paragraphs>154</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Trebuchet MS</vt:lpstr>
      <vt:lpstr>Didact Gothic</vt:lpstr>
      <vt:lpstr>Times New Roman</vt:lpstr>
      <vt:lpstr>Calibri</vt:lpstr>
      <vt:lpstr>Courier New</vt:lpstr>
      <vt:lpstr>Merriweather</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cwayb</dc:creator>
  <cp:lastModifiedBy>Haeussler, Faith</cp:lastModifiedBy>
  <cp:revision>1</cp:revision>
  <dcterms:modified xsi:type="dcterms:W3CDTF">2019-12-02T16:05:35Z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0x010100A51A32B24BA79B4ABDB2413F78BDBDD1</vt:lpwstr>
  </property>
  <property fmtid="{D5CDD505-2E9C-101B-9397-08002B2CF9AE}" pid="3" name="Order">
    <vt:r8>2000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